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6" r:id="rId1"/>
  </p:sldMasterIdLst>
  <p:notesMasterIdLst>
    <p:notesMasterId r:id="rId30"/>
  </p:notesMasterIdLst>
  <p:sldIdLst>
    <p:sldId id="256" r:id="rId2"/>
    <p:sldId id="318" r:id="rId3"/>
    <p:sldId id="257" r:id="rId4"/>
    <p:sldId id="297" r:id="rId5"/>
    <p:sldId id="258" r:id="rId6"/>
    <p:sldId id="311" r:id="rId7"/>
    <p:sldId id="298" r:id="rId8"/>
    <p:sldId id="320" r:id="rId9"/>
    <p:sldId id="301" r:id="rId10"/>
    <p:sldId id="261" r:id="rId11"/>
    <p:sldId id="302" r:id="rId12"/>
    <p:sldId id="312" r:id="rId13"/>
    <p:sldId id="339" r:id="rId14"/>
    <p:sldId id="313" r:id="rId15"/>
    <p:sldId id="314" r:id="rId16"/>
    <p:sldId id="340" r:id="rId17"/>
    <p:sldId id="315" r:id="rId18"/>
    <p:sldId id="316" r:id="rId19"/>
    <p:sldId id="326" r:id="rId20"/>
    <p:sldId id="331" r:id="rId21"/>
    <p:sldId id="332" r:id="rId22"/>
    <p:sldId id="333" r:id="rId23"/>
    <p:sldId id="341" r:id="rId24"/>
    <p:sldId id="334" r:id="rId25"/>
    <p:sldId id="335" r:id="rId26"/>
    <p:sldId id="342" r:id="rId27"/>
    <p:sldId id="327" r:id="rId28"/>
    <p:sldId id="325" r:id="rId29"/>
  </p:sldIdLst>
  <p:sldSz cx="9144000" cy="6858000" type="screen4x3"/>
  <p:notesSz cx="6858000" cy="9144000"/>
  <p:embeddedFontLst>
    <p:embeddedFont>
      <p:font typeface="Lucida Sans" pitchFamily="34" charset="0"/>
      <p:regular r:id="rId31"/>
      <p:bold r:id="rId32"/>
      <p:italic r:id="rId33"/>
      <p:boldItalic r:id="rId34"/>
    </p:embeddedFont>
    <p:embeddedFont>
      <p:font typeface="VNI-Times" pitchFamily="2"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11F"/>
    <a:srgbClr val="FF0000"/>
    <a:srgbClr val="0099CC"/>
    <a:srgbClr val="006FDE"/>
    <a:srgbClr val="0000FF"/>
    <a:srgbClr val="0099FF"/>
    <a:srgbClr val="027E84"/>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381" autoAdjust="0"/>
    <p:restoredTop sz="90706" autoAdjust="0"/>
  </p:normalViewPr>
  <p:slideViewPr>
    <p:cSldViewPr>
      <p:cViewPr varScale="1">
        <p:scale>
          <a:sx n="39" d="100"/>
          <a:sy n="39" d="100"/>
        </p:scale>
        <p:origin x="-14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6A843CE-FE36-40B3-A1AC-6A8D8F9C337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5079FD-BDB4-4FDA-92CF-325152AD7DE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0A4C2E-D6BC-49EA-9803-9A267F40D74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EB935A-10D3-4B5B-B0D0-1305C857076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D6FFE1-151F-45E8-82EF-1FE037DB18A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6D3F0DC-A4A5-4C30-9A37-FBEDCC26837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3918F7-6F16-4647-809D-3FE67230D19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FE4B9D-F135-4EFE-9778-1E940890FCF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2031A7-46F4-4EFA-A499-6DC4CDA4B04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2B2D148-4FAF-40AC-A064-104A79568DD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6FE4F92-D8A5-4787-AA6A-B2D3D89BC4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C376803-5767-4E5F-89E0-F400AB942EA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A54B39E-CBAC-4847-8F92-AE13D3C1042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3A4268-E287-4D77-9939-36D0F248752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9D7EB92-6323-476C-BBCC-E9F1B900A1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D:\nhac\My%20heart%20will%20go%20on%20(Celine%20Dion).MP3" TargetMode="External"/><Relationship Id="rId5" Type="http://schemas.openxmlformats.org/officeDocument/2006/relationships/image" Target="../media/image12.gif"/><Relationship Id="rId4" Type="http://schemas.openxmlformats.org/officeDocument/2006/relationships/image" Target="../media/image1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0" y="908050"/>
            <a:ext cx="8713788" cy="1511300"/>
          </a:xfrm>
          <a:prstGeom prst="rect">
            <a:avLst/>
          </a:prstGeom>
        </p:spPr>
        <p:txBody>
          <a:bodyPr wrap="none" fromWordArt="1">
            <a:prstTxWarp prst="textPlain">
              <a:avLst>
                <a:gd name="adj" fmla="val 50000"/>
              </a:avLst>
            </a:prstTxWarp>
          </a:bodyPr>
          <a:lstStyle/>
          <a:p>
            <a:pPr algn="ctr"/>
            <a:endParaRPr lang="en-US" sz="3600" b="1" i="1" kern="10">
              <a:ln w="19050">
                <a:solidFill>
                  <a:srgbClr val="66FFFF"/>
                </a:solidFill>
                <a:round/>
                <a:headEnd/>
                <a:tailEnd/>
              </a:ln>
              <a:solidFill>
                <a:srgbClr val="FF0066"/>
              </a:solidFill>
              <a:effectLst>
                <a:outerShdw dist="35921" dir="2700000" algn="ctr" rotWithShape="0">
                  <a:srgbClr val="990000"/>
                </a:outerShdw>
              </a:effectLst>
              <a:latin typeface="Arial"/>
              <a:cs typeface="Arial"/>
            </a:endParaRPr>
          </a:p>
        </p:txBody>
      </p:sp>
      <p:sp>
        <p:nvSpPr>
          <p:cNvPr id="3075" name="WordArt 7"/>
          <p:cNvSpPr>
            <a:spLocks noChangeArrowheads="1" noChangeShapeType="1" noTextEdit="1"/>
          </p:cNvSpPr>
          <p:nvPr/>
        </p:nvSpPr>
        <p:spPr bwMode="auto">
          <a:xfrm>
            <a:off x="2124075" y="2997200"/>
            <a:ext cx="4968875" cy="1079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MÔN : LỊCH SỬ</a:t>
            </a:r>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333375"/>
            <a:ext cx="9144000" cy="1400175"/>
          </a:xfrm>
          <a:prstGeom prst="rect">
            <a:avLst/>
          </a:prstGeom>
          <a:noFill/>
          <a:ln w="9525">
            <a:noFill/>
            <a:miter lim="800000"/>
            <a:headEnd/>
            <a:tailEnd/>
          </a:ln>
        </p:spPr>
        <p:txBody>
          <a:bodyPr>
            <a:spAutoFit/>
          </a:bodyPr>
          <a:lstStyle/>
          <a:p>
            <a:pPr algn="ctr" eaLnBrk="1" hangingPunct="1">
              <a:spcBef>
                <a:spcPct val="50000"/>
              </a:spcBef>
            </a:pPr>
            <a:r>
              <a:rPr lang="en-US" sz="3400" b="1">
                <a:solidFill>
                  <a:srgbClr val="FF0066"/>
                </a:solidFill>
              </a:rPr>
              <a:t>Cùng tham gia trò chơi:</a:t>
            </a:r>
          </a:p>
          <a:p>
            <a:pPr algn="ctr" eaLnBrk="1" hangingPunct="1">
              <a:spcBef>
                <a:spcPct val="50000"/>
              </a:spcBef>
            </a:pPr>
            <a:r>
              <a:rPr lang="en-US" sz="3400" b="1">
                <a:solidFill>
                  <a:srgbClr val="FF0066"/>
                </a:solidFill>
              </a:rPr>
              <a:t> </a:t>
            </a:r>
            <a:r>
              <a:rPr lang="en-US" sz="3400" b="1">
                <a:solidFill>
                  <a:schemeClr val="bg2"/>
                </a:solidFill>
              </a:rPr>
              <a:t>Ai nhanh Ai đúng?</a:t>
            </a:r>
          </a:p>
        </p:txBody>
      </p:sp>
      <p:sp>
        <p:nvSpPr>
          <p:cNvPr id="10244" name="Text Box 4"/>
          <p:cNvSpPr txBox="1">
            <a:spLocks noChangeArrowheads="1"/>
          </p:cNvSpPr>
          <p:nvPr/>
        </p:nvSpPr>
        <p:spPr bwMode="auto">
          <a:xfrm>
            <a:off x="539750" y="1916113"/>
            <a:ext cx="8064500" cy="946150"/>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v"/>
            </a:pPr>
            <a:r>
              <a:rPr lang="en-US" sz="2800">
                <a:solidFill>
                  <a:srgbClr val="FF0066"/>
                </a:solidFill>
              </a:rPr>
              <a:t>1/ Nhà Trần đã đối phó với giặc như thế nào khi chúng mạnh và khi chúng yếu?</a:t>
            </a:r>
          </a:p>
        </p:txBody>
      </p:sp>
      <p:sp>
        <p:nvSpPr>
          <p:cNvPr id="10245" name="Rectangle 5"/>
          <p:cNvSpPr>
            <a:spLocks noChangeArrowheads="1"/>
          </p:cNvSpPr>
          <p:nvPr/>
        </p:nvSpPr>
        <p:spPr bwMode="auto">
          <a:xfrm>
            <a:off x="539750" y="2924175"/>
            <a:ext cx="8253413" cy="1016000"/>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v"/>
            </a:pPr>
            <a:r>
              <a:rPr lang="en-US" sz="2400">
                <a:solidFill>
                  <a:srgbClr val="0000FF"/>
                </a:solidFill>
              </a:rPr>
              <a:t>a</a:t>
            </a:r>
            <a:r>
              <a:rPr lang="en-US" sz="2400">
                <a:solidFill>
                  <a:srgbClr val="008000"/>
                </a:solidFill>
              </a:rPr>
              <a:t>.Khi giặc mạnh ,vua tôi nhà Trần chủ động rút lui </a:t>
            </a:r>
          </a:p>
          <a:p>
            <a:pPr eaLnBrk="1" hangingPunct="1">
              <a:spcBef>
                <a:spcPct val="50000"/>
              </a:spcBef>
              <a:buFont typeface="Wingdings" pitchFamily="2" charset="2"/>
              <a:buNone/>
            </a:pPr>
            <a:r>
              <a:rPr lang="en-US" sz="2400">
                <a:solidFill>
                  <a:srgbClr val="008000"/>
                </a:solidFill>
              </a:rPr>
              <a:t>để bảo toàn lực lượng.</a:t>
            </a:r>
          </a:p>
        </p:txBody>
      </p:sp>
      <p:sp>
        <p:nvSpPr>
          <p:cNvPr id="10246" name="Rectangle 6"/>
          <p:cNvSpPr>
            <a:spLocks noChangeArrowheads="1"/>
          </p:cNvSpPr>
          <p:nvPr/>
        </p:nvSpPr>
        <p:spPr bwMode="auto">
          <a:xfrm>
            <a:off x="468313" y="4202113"/>
            <a:ext cx="7545387" cy="830262"/>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v"/>
            </a:pPr>
            <a:r>
              <a:rPr lang="en-US" sz="2400">
                <a:solidFill>
                  <a:srgbClr val="0000FF"/>
                </a:solidFill>
              </a:rPr>
              <a:t>b.</a:t>
            </a:r>
            <a:r>
              <a:rPr lang="en-US" sz="2400">
                <a:solidFill>
                  <a:srgbClr val="008000"/>
                </a:solidFill>
              </a:rPr>
              <a:t>Khi giặc yếu,vua tôi nhà Trần tấn công quyết liệt buộc chúng phải rút khỏi nước ta.</a:t>
            </a:r>
          </a:p>
        </p:txBody>
      </p:sp>
      <p:sp>
        <p:nvSpPr>
          <p:cNvPr id="10247" name="Rectangle 7"/>
          <p:cNvSpPr>
            <a:spLocks noChangeArrowheads="1"/>
          </p:cNvSpPr>
          <p:nvPr/>
        </p:nvSpPr>
        <p:spPr bwMode="auto">
          <a:xfrm>
            <a:off x="468313" y="5426075"/>
            <a:ext cx="2519362" cy="457200"/>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v"/>
            </a:pPr>
            <a:r>
              <a:rPr lang="en-US" sz="2400">
                <a:solidFill>
                  <a:srgbClr val="0000FF"/>
                </a:solidFill>
              </a:rPr>
              <a:t>c.</a:t>
            </a:r>
            <a:r>
              <a:rPr lang="en-US" sz="2400">
                <a:solidFill>
                  <a:srgbClr val="008000"/>
                </a:solidFill>
              </a:rPr>
              <a:t> a , b đều sai</a:t>
            </a:r>
          </a:p>
        </p:txBody>
      </p:sp>
      <p:sp>
        <p:nvSpPr>
          <p:cNvPr id="10249" name="Rectangle 9"/>
          <p:cNvSpPr>
            <a:spLocks noChangeArrowheads="1"/>
          </p:cNvSpPr>
          <p:nvPr/>
        </p:nvSpPr>
        <p:spPr bwMode="auto">
          <a:xfrm>
            <a:off x="468313" y="5949950"/>
            <a:ext cx="3459162" cy="519113"/>
          </a:xfrm>
          <a:prstGeom prst="rect">
            <a:avLst/>
          </a:prstGeom>
          <a:noFill/>
          <a:ln w="9525">
            <a:noFill/>
            <a:miter lim="800000"/>
            <a:headEnd/>
            <a:tailEnd/>
          </a:ln>
        </p:spPr>
        <p:txBody>
          <a:bodyPr wrap="none">
            <a:spAutoFit/>
          </a:bodyPr>
          <a:lstStyle/>
          <a:p>
            <a:pPr eaLnBrk="1" hangingPunct="1">
              <a:spcBef>
                <a:spcPct val="50000"/>
              </a:spcBef>
              <a:buFont typeface="Wingdings" pitchFamily="2" charset="2"/>
              <a:buChar char="v"/>
            </a:pPr>
            <a:r>
              <a:rPr lang="en-US" sz="2800">
                <a:solidFill>
                  <a:srgbClr val="0000FF"/>
                </a:solidFill>
              </a:rPr>
              <a:t>d</a:t>
            </a:r>
            <a:r>
              <a:rPr lang="en-US" sz="2800">
                <a:solidFill>
                  <a:srgbClr val="008000"/>
                </a:solidFill>
              </a:rPr>
              <a:t>. a , b đều đúng .</a:t>
            </a:r>
          </a:p>
        </p:txBody>
      </p:sp>
      <p:sp>
        <p:nvSpPr>
          <p:cNvPr id="10250" name="Rectangle 10"/>
          <p:cNvSpPr>
            <a:spLocks noChangeArrowheads="1"/>
          </p:cNvSpPr>
          <p:nvPr/>
        </p:nvSpPr>
        <p:spPr bwMode="auto">
          <a:xfrm>
            <a:off x="468313" y="5949950"/>
            <a:ext cx="3927475" cy="519113"/>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v"/>
            </a:pPr>
            <a:r>
              <a:rPr lang="en-US" sz="2800">
                <a:solidFill>
                  <a:srgbClr val="0000FF"/>
                </a:solidFill>
              </a:rPr>
              <a:t>d</a:t>
            </a:r>
            <a:r>
              <a:rPr lang="en-US" sz="2800">
                <a:solidFill>
                  <a:srgbClr val="008000"/>
                </a:solidFill>
              </a:rPr>
              <a:t>. </a:t>
            </a:r>
            <a:r>
              <a:rPr lang="en-US" sz="2800">
                <a:solidFill>
                  <a:srgbClr val="FF0000"/>
                </a:solidFill>
              </a:rPr>
              <a:t>a , b đều đúng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0243"/>
                                        </p:tgtEl>
                                        <p:attrNameLst>
                                          <p:attrName>style.visibility</p:attrName>
                                        </p:attrNameLst>
                                      </p:cBhvr>
                                      <p:to>
                                        <p:strVal val="visible"/>
                                      </p:to>
                                    </p:set>
                                    <p:anim calcmode="lin" valueType="num">
                                      <p:cBhvr>
                                        <p:cTn id="7" dur="2000" fill="hold"/>
                                        <p:tgtEl>
                                          <p:spTgt spid="10243"/>
                                        </p:tgtEl>
                                        <p:attrNameLst>
                                          <p:attrName>ppt_w</p:attrName>
                                        </p:attrNameLst>
                                      </p:cBhvr>
                                      <p:tavLst>
                                        <p:tav tm="0">
                                          <p:val>
                                            <p:fltVal val="0"/>
                                          </p:val>
                                        </p:tav>
                                        <p:tav tm="100000">
                                          <p:val>
                                            <p:strVal val="#ppt_w"/>
                                          </p:val>
                                        </p:tav>
                                      </p:tavLst>
                                    </p:anim>
                                    <p:anim calcmode="lin" valueType="num">
                                      <p:cBhvr>
                                        <p:cTn id="8" dur="2000" fill="hold"/>
                                        <p:tgtEl>
                                          <p:spTgt spid="10243"/>
                                        </p:tgtEl>
                                        <p:attrNameLst>
                                          <p:attrName>ppt_h</p:attrName>
                                        </p:attrNameLst>
                                      </p:cBhvr>
                                      <p:tavLst>
                                        <p:tav tm="0">
                                          <p:val>
                                            <p:fltVal val="0"/>
                                          </p:val>
                                        </p:tav>
                                        <p:tav tm="100000">
                                          <p:val>
                                            <p:strVal val="#ppt_h"/>
                                          </p:val>
                                        </p:tav>
                                      </p:tavLst>
                                    </p:anim>
                                    <p:anim calcmode="lin" valueType="num">
                                      <p:cBhvr>
                                        <p:cTn id="9" dur="2000" fill="hold"/>
                                        <p:tgtEl>
                                          <p:spTgt spid="10243"/>
                                        </p:tgtEl>
                                        <p:attrNameLst>
                                          <p:attrName>style.rotation</p:attrName>
                                        </p:attrNameLst>
                                      </p:cBhvr>
                                      <p:tavLst>
                                        <p:tav tm="0">
                                          <p:val>
                                            <p:fltVal val="90"/>
                                          </p:val>
                                        </p:tav>
                                        <p:tav tm="100000">
                                          <p:val>
                                            <p:fltVal val="0"/>
                                          </p:val>
                                        </p:tav>
                                      </p:tavLst>
                                    </p:anim>
                                    <p:animEffect transition="in" filter="fade">
                                      <p:cBhvr>
                                        <p:cTn id="10" dur="2000"/>
                                        <p:tgtEl>
                                          <p:spTgt spid="102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0244"/>
                                        </p:tgtEl>
                                        <p:attrNameLst>
                                          <p:attrName>style.visibility</p:attrName>
                                        </p:attrNameLst>
                                      </p:cBhvr>
                                      <p:to>
                                        <p:strVal val="visible"/>
                                      </p:to>
                                    </p:set>
                                    <p:anim calcmode="lin" valueType="num">
                                      <p:cBhvr>
                                        <p:cTn id="15" dur="1000" fill="hold"/>
                                        <p:tgtEl>
                                          <p:spTgt spid="10244"/>
                                        </p:tgtEl>
                                        <p:attrNameLst>
                                          <p:attrName>ppt_w</p:attrName>
                                        </p:attrNameLst>
                                      </p:cBhvr>
                                      <p:tavLst>
                                        <p:tav tm="0">
                                          <p:val>
                                            <p:fltVal val="0"/>
                                          </p:val>
                                        </p:tav>
                                        <p:tav tm="100000">
                                          <p:val>
                                            <p:strVal val="#ppt_w"/>
                                          </p:val>
                                        </p:tav>
                                      </p:tavLst>
                                    </p:anim>
                                    <p:anim calcmode="lin" valueType="num">
                                      <p:cBhvr>
                                        <p:cTn id="16" dur="1000" fill="hold"/>
                                        <p:tgtEl>
                                          <p:spTgt spid="10244"/>
                                        </p:tgtEl>
                                        <p:attrNameLst>
                                          <p:attrName>ppt_h</p:attrName>
                                        </p:attrNameLst>
                                      </p:cBhvr>
                                      <p:tavLst>
                                        <p:tav tm="0">
                                          <p:val>
                                            <p:fltVal val="0"/>
                                          </p:val>
                                        </p:tav>
                                        <p:tav tm="100000">
                                          <p:val>
                                            <p:strVal val="#ppt_h"/>
                                          </p:val>
                                        </p:tav>
                                      </p:tavLst>
                                    </p:anim>
                                    <p:anim calcmode="lin" valueType="num">
                                      <p:cBhvr>
                                        <p:cTn id="17" dur="1000" fill="hold"/>
                                        <p:tgtEl>
                                          <p:spTgt spid="10244"/>
                                        </p:tgtEl>
                                        <p:attrNameLst>
                                          <p:attrName>style.rotation</p:attrName>
                                        </p:attrNameLst>
                                      </p:cBhvr>
                                      <p:tavLst>
                                        <p:tav tm="0">
                                          <p:val>
                                            <p:fltVal val="90"/>
                                          </p:val>
                                        </p:tav>
                                        <p:tav tm="100000">
                                          <p:val>
                                            <p:fltVal val="0"/>
                                          </p:val>
                                        </p:tav>
                                      </p:tavLst>
                                    </p:anim>
                                    <p:animEffect transition="in" filter="fade">
                                      <p:cBhvr>
                                        <p:cTn id="18" dur="1000"/>
                                        <p:tgtEl>
                                          <p:spTgt spid="102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iterate type="lt">
                                    <p:tmPct val="0"/>
                                  </p:iterate>
                                  <p:childTnLst>
                                    <p:set>
                                      <p:cBhvr>
                                        <p:cTn id="22" dur="1" fill="hold">
                                          <p:stCondLst>
                                            <p:cond delay="0"/>
                                          </p:stCondLst>
                                        </p:cTn>
                                        <p:tgtEl>
                                          <p:spTgt spid="10245"/>
                                        </p:tgtEl>
                                        <p:attrNameLst>
                                          <p:attrName>style.visibility</p:attrName>
                                        </p:attrNameLst>
                                      </p:cBhvr>
                                      <p:to>
                                        <p:strVal val="visible"/>
                                      </p:to>
                                    </p:set>
                                    <p:anim calcmode="lin" valueType="num">
                                      <p:cBhvr additive="base">
                                        <p:cTn id="23" dur="500" fill="hold"/>
                                        <p:tgtEl>
                                          <p:spTgt spid="10245"/>
                                        </p:tgtEl>
                                        <p:attrNameLst>
                                          <p:attrName>ppt_x</p:attrName>
                                        </p:attrNameLst>
                                      </p:cBhvr>
                                      <p:tavLst>
                                        <p:tav tm="0">
                                          <p:val>
                                            <p:strVal val="#ppt_x"/>
                                          </p:val>
                                        </p:tav>
                                        <p:tav tm="100000">
                                          <p:val>
                                            <p:strVal val="#ppt_x"/>
                                          </p:val>
                                        </p:tav>
                                      </p:tavLst>
                                    </p:anim>
                                    <p:anim calcmode="lin" valueType="num">
                                      <p:cBhvr additive="base">
                                        <p:cTn id="2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iterate type="lt">
                                    <p:tmPct val="0"/>
                                  </p:iterate>
                                  <p:childTnLst>
                                    <p:set>
                                      <p:cBhvr>
                                        <p:cTn id="28" dur="1" fill="hold">
                                          <p:stCondLst>
                                            <p:cond delay="0"/>
                                          </p:stCondLst>
                                        </p:cTn>
                                        <p:tgtEl>
                                          <p:spTgt spid="10246"/>
                                        </p:tgtEl>
                                        <p:attrNameLst>
                                          <p:attrName>style.visibility</p:attrName>
                                        </p:attrNameLst>
                                      </p:cBhvr>
                                      <p:to>
                                        <p:strVal val="visible"/>
                                      </p:to>
                                    </p:set>
                                    <p:anim calcmode="lin" valueType="num">
                                      <p:cBhvr additive="base">
                                        <p:cTn id="29" dur="500" fill="hold"/>
                                        <p:tgtEl>
                                          <p:spTgt spid="10246"/>
                                        </p:tgtEl>
                                        <p:attrNameLst>
                                          <p:attrName>ppt_x</p:attrName>
                                        </p:attrNameLst>
                                      </p:cBhvr>
                                      <p:tavLst>
                                        <p:tav tm="0">
                                          <p:val>
                                            <p:strVal val="#ppt_x"/>
                                          </p:val>
                                        </p:tav>
                                        <p:tav tm="100000">
                                          <p:val>
                                            <p:strVal val="#ppt_x"/>
                                          </p:val>
                                        </p:tav>
                                      </p:tavLst>
                                    </p:anim>
                                    <p:anim calcmode="lin" valueType="num">
                                      <p:cBhvr additive="base">
                                        <p:cTn id="30"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247"/>
                                        </p:tgtEl>
                                        <p:attrNameLst>
                                          <p:attrName>style.visibility</p:attrName>
                                        </p:attrNameLst>
                                      </p:cBhvr>
                                      <p:to>
                                        <p:strVal val="visible"/>
                                      </p:to>
                                    </p:set>
                                    <p:anim calcmode="lin" valueType="num">
                                      <p:cBhvr additive="base">
                                        <p:cTn id="35" dur="500" fill="hold"/>
                                        <p:tgtEl>
                                          <p:spTgt spid="10247"/>
                                        </p:tgtEl>
                                        <p:attrNameLst>
                                          <p:attrName>ppt_x</p:attrName>
                                        </p:attrNameLst>
                                      </p:cBhvr>
                                      <p:tavLst>
                                        <p:tav tm="0">
                                          <p:val>
                                            <p:strVal val="#ppt_x"/>
                                          </p:val>
                                        </p:tav>
                                        <p:tav tm="100000">
                                          <p:val>
                                            <p:strVal val="#ppt_x"/>
                                          </p:val>
                                        </p:tav>
                                      </p:tavLst>
                                    </p:anim>
                                    <p:anim calcmode="lin" valueType="num">
                                      <p:cBhvr additive="base">
                                        <p:cTn id="36"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iterate type="lt">
                                    <p:tmPct val="0"/>
                                  </p:iterate>
                                  <p:childTnLst>
                                    <p:set>
                                      <p:cBhvr>
                                        <p:cTn id="40" dur="1" fill="hold">
                                          <p:stCondLst>
                                            <p:cond delay="0"/>
                                          </p:stCondLst>
                                        </p:cTn>
                                        <p:tgtEl>
                                          <p:spTgt spid="10249"/>
                                        </p:tgtEl>
                                        <p:attrNameLst>
                                          <p:attrName>style.visibility</p:attrName>
                                        </p:attrNameLst>
                                      </p:cBhvr>
                                      <p:to>
                                        <p:strVal val="visible"/>
                                      </p:to>
                                    </p:set>
                                    <p:anim calcmode="lin" valueType="num">
                                      <p:cBhvr additive="base">
                                        <p:cTn id="41" dur="500" fill="hold"/>
                                        <p:tgtEl>
                                          <p:spTgt spid="10249"/>
                                        </p:tgtEl>
                                        <p:attrNameLst>
                                          <p:attrName>ppt_x</p:attrName>
                                        </p:attrNameLst>
                                      </p:cBhvr>
                                      <p:tavLst>
                                        <p:tav tm="0">
                                          <p:val>
                                            <p:strVal val="#ppt_x"/>
                                          </p:val>
                                        </p:tav>
                                        <p:tav tm="100000">
                                          <p:val>
                                            <p:strVal val="#ppt_x"/>
                                          </p:val>
                                        </p:tav>
                                      </p:tavLst>
                                    </p:anim>
                                    <p:anim calcmode="lin" valueType="num">
                                      <p:cBhvr additive="base">
                                        <p:cTn id="42"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mph" presetSubtype="0" fill="hold" grpId="1" nodeType="clickEffect">
                                  <p:stCondLst>
                                    <p:cond delay="0"/>
                                  </p:stCondLst>
                                  <p:iterate type="lt">
                                    <p:tmPct val="0"/>
                                  </p:iterate>
                                  <p:childTnLst>
                                    <p:animRot by="21600000">
                                      <p:cBhvr>
                                        <p:cTn id="46" dur="2000" fill="hold"/>
                                        <p:tgtEl>
                                          <p:spTgt spid="10249"/>
                                        </p:tgtEl>
                                        <p:attrNameLst>
                                          <p:attrName>r</p:attrName>
                                        </p:attrNameLst>
                                      </p:cBhvr>
                                    </p:animRo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iterate type="lt">
                                    <p:tmPct val="0"/>
                                  </p:iterate>
                                  <p:childTnLst>
                                    <p:set>
                                      <p:cBhvr>
                                        <p:cTn id="50" dur="1" fill="hold">
                                          <p:stCondLst>
                                            <p:cond delay="0"/>
                                          </p:stCondLst>
                                        </p:cTn>
                                        <p:tgtEl>
                                          <p:spTgt spid="10250"/>
                                        </p:tgtEl>
                                        <p:attrNameLst>
                                          <p:attrName>style.visibility</p:attrName>
                                        </p:attrNameLst>
                                      </p:cBhvr>
                                      <p:to>
                                        <p:strVal val="visible"/>
                                      </p:to>
                                    </p:set>
                                    <p:anim calcmode="lin" valueType="num">
                                      <p:cBhvr additive="base">
                                        <p:cTn id="51" dur="500" fill="hold"/>
                                        <p:tgtEl>
                                          <p:spTgt spid="10250"/>
                                        </p:tgtEl>
                                        <p:attrNameLst>
                                          <p:attrName>ppt_x</p:attrName>
                                        </p:attrNameLst>
                                      </p:cBhvr>
                                      <p:tavLst>
                                        <p:tav tm="0">
                                          <p:val>
                                            <p:strVal val="#ppt_x"/>
                                          </p:val>
                                        </p:tav>
                                        <p:tav tm="100000">
                                          <p:val>
                                            <p:strVal val="#ppt_x"/>
                                          </p:val>
                                        </p:tav>
                                      </p:tavLst>
                                    </p:anim>
                                    <p:anim calcmode="lin" valueType="num">
                                      <p:cBhvr additive="base">
                                        <p:cTn id="52"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mph" presetSubtype="0" fill="hold" grpId="1" nodeType="clickEffect">
                                  <p:stCondLst>
                                    <p:cond delay="0"/>
                                  </p:stCondLst>
                                  <p:iterate type="lt">
                                    <p:tmPct val="0"/>
                                  </p:iterate>
                                  <p:childTnLst>
                                    <p:animRot by="21600000">
                                      <p:cBhvr>
                                        <p:cTn id="56" dur="500" fill="hold"/>
                                        <p:tgtEl>
                                          <p:spTgt spid="10250"/>
                                        </p:tgtEl>
                                        <p:attrNameLst>
                                          <p:attrName>r</p:attrName>
                                        </p:attrNameLst>
                                      </p:cBhvr>
                                    </p:animRot>
                                  </p:childTnLst>
                                </p:cTn>
                              </p:par>
                              <p:par>
                                <p:cTn id="57" presetID="8" presetClass="exit" presetSubtype="16" fill="hold" grpId="2" nodeType="withEffect">
                                  <p:stCondLst>
                                    <p:cond delay="0"/>
                                  </p:stCondLst>
                                  <p:iterate type="lt">
                                    <p:tmPct val="0"/>
                                  </p:iterate>
                                  <p:childTnLst>
                                    <p:animEffect transition="out" filter="diamond(in)">
                                      <p:cBhvr>
                                        <p:cTn id="58" dur="500"/>
                                        <p:tgtEl>
                                          <p:spTgt spid="10249"/>
                                        </p:tgtEl>
                                      </p:cBhvr>
                                    </p:animEffect>
                                    <p:set>
                                      <p:cBhvr>
                                        <p:cTn id="59" dur="1" fill="hold">
                                          <p:stCondLst>
                                            <p:cond delay="499"/>
                                          </p:stCondLst>
                                        </p:cTn>
                                        <p:tgtEl>
                                          <p:spTgt spid="10249"/>
                                        </p:tgtEl>
                                        <p:attrNameLst>
                                          <p:attrName>style.visibility</p:attrName>
                                        </p:attrNameLst>
                                      </p:cBhvr>
                                      <p:to>
                                        <p:strVal val="hidden"/>
                                      </p:to>
                                    </p:set>
                                  </p:childTnLst>
                                </p:cTn>
                              </p:par>
                              <p:par>
                                <p:cTn id="60" presetID="2" presetClass="entr" presetSubtype="4" fill="hold" grpId="2" nodeType="withEffect">
                                  <p:stCondLst>
                                    <p:cond delay="0"/>
                                  </p:stCondLst>
                                  <p:iterate type="lt">
                                    <p:tmPct val="0"/>
                                  </p:iterate>
                                  <p:childTnLst>
                                    <p:set>
                                      <p:cBhvr>
                                        <p:cTn id="61" dur="1" fill="hold">
                                          <p:stCondLst>
                                            <p:cond delay="0"/>
                                          </p:stCondLst>
                                        </p:cTn>
                                        <p:tgtEl>
                                          <p:spTgt spid="10250"/>
                                        </p:tgtEl>
                                        <p:attrNameLst>
                                          <p:attrName>style.visibility</p:attrName>
                                        </p:attrNameLst>
                                      </p:cBhvr>
                                      <p:to>
                                        <p:strVal val="visible"/>
                                      </p:to>
                                    </p:set>
                                    <p:anim calcmode="lin" valueType="num">
                                      <p:cBhvr additive="base">
                                        <p:cTn id="62" dur="500" fill="hold"/>
                                        <p:tgtEl>
                                          <p:spTgt spid="10250"/>
                                        </p:tgtEl>
                                        <p:attrNameLst>
                                          <p:attrName>ppt_x</p:attrName>
                                        </p:attrNameLst>
                                      </p:cBhvr>
                                      <p:tavLst>
                                        <p:tav tm="0">
                                          <p:val>
                                            <p:strVal val="#ppt_x"/>
                                          </p:val>
                                        </p:tav>
                                        <p:tav tm="100000">
                                          <p:val>
                                            <p:strVal val="#ppt_x"/>
                                          </p:val>
                                        </p:tav>
                                      </p:tavLst>
                                    </p:anim>
                                    <p:anim calcmode="lin" valueType="num">
                                      <p:cBhvr additive="base">
                                        <p:cTn id="63"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0246" grpId="0"/>
      <p:bldP spid="10247" grpId="0"/>
      <p:bldP spid="10249" grpId="0"/>
      <p:bldP spid="10249" grpId="1"/>
      <p:bldP spid="10249" grpId="2"/>
      <p:bldP spid="10250" grpId="0"/>
      <p:bldP spid="10250" grpId="1"/>
      <p:bldP spid="10250"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68300" y="982663"/>
            <a:ext cx="8610600" cy="1371600"/>
          </a:xfrm>
          <a:prstGeom prst="rect">
            <a:avLst/>
          </a:prstGeom>
          <a:noFill/>
          <a:ln w="9525">
            <a:noFill/>
            <a:miter lim="800000"/>
            <a:headEnd/>
            <a:tailEnd/>
          </a:ln>
        </p:spPr>
        <p:txBody>
          <a:bodyPr anchor="ctr"/>
          <a:lstStyle/>
          <a:p>
            <a:pPr eaLnBrk="1" hangingPunct="1"/>
            <a:r>
              <a:rPr lang="en-US" sz="3200">
                <a:solidFill>
                  <a:schemeClr val="tx2"/>
                </a:solidFill>
              </a:rPr>
              <a:t> </a:t>
            </a:r>
            <a:r>
              <a:rPr lang="en-US" sz="3200">
                <a:solidFill>
                  <a:srgbClr val="00FF99"/>
                </a:solidFill>
              </a:rPr>
              <a:t>2/ Việc cả ba lần vua tôi nhà Trần đều rút khỏi Thăng Long gây cho địch khó khăn gì?</a:t>
            </a:r>
          </a:p>
        </p:txBody>
      </p:sp>
      <p:sp>
        <p:nvSpPr>
          <p:cNvPr id="49155" name="Rectangle 3"/>
          <p:cNvSpPr>
            <a:spLocks noChangeArrowheads="1"/>
          </p:cNvSpPr>
          <p:nvPr/>
        </p:nvSpPr>
        <p:spPr bwMode="auto">
          <a:xfrm>
            <a:off x="457200" y="2811463"/>
            <a:ext cx="8305800" cy="685800"/>
          </a:xfrm>
          <a:prstGeom prst="rect">
            <a:avLst/>
          </a:prstGeom>
          <a:noFill/>
          <a:ln w="9525">
            <a:noFill/>
            <a:miter lim="800000"/>
            <a:headEnd/>
            <a:tailEnd/>
          </a:ln>
        </p:spPr>
        <p:txBody>
          <a:bodyPr anchor="ctr"/>
          <a:lstStyle/>
          <a:p>
            <a:pPr algn="just" eaLnBrk="1" hangingPunct="1"/>
            <a:r>
              <a:rPr lang="en-US" sz="3200">
                <a:solidFill>
                  <a:srgbClr val="FF0000"/>
                </a:solidFill>
              </a:rPr>
              <a:t>a</a:t>
            </a:r>
            <a:r>
              <a:rPr lang="en-US" sz="3200">
                <a:solidFill>
                  <a:schemeClr val="tx2"/>
                </a:solidFill>
              </a:rPr>
              <a:t>. Làm cho địch vào Thăng Long không thấy một bóng người, không thấy một chút lương ăn, chỉ thêm mệt mỏi và đói khát .</a:t>
            </a:r>
          </a:p>
        </p:txBody>
      </p:sp>
      <p:sp>
        <p:nvSpPr>
          <p:cNvPr id="49156" name="Rectangle 4"/>
          <p:cNvSpPr>
            <a:spLocks noChangeArrowheads="1"/>
          </p:cNvSpPr>
          <p:nvPr/>
        </p:nvSpPr>
        <p:spPr bwMode="auto">
          <a:xfrm>
            <a:off x="468313" y="4111625"/>
            <a:ext cx="8675687" cy="685800"/>
          </a:xfrm>
          <a:prstGeom prst="rect">
            <a:avLst/>
          </a:prstGeom>
          <a:noFill/>
          <a:ln w="9525">
            <a:noFill/>
            <a:miter lim="800000"/>
            <a:headEnd/>
            <a:tailEnd/>
          </a:ln>
        </p:spPr>
        <p:txBody>
          <a:bodyPr anchor="ctr"/>
          <a:lstStyle/>
          <a:p>
            <a:pPr algn="just" eaLnBrk="1" hangingPunct="1"/>
            <a:r>
              <a:rPr lang="en-US" sz="3200">
                <a:solidFill>
                  <a:schemeClr val="tx2"/>
                </a:solidFill>
              </a:rPr>
              <a:t/>
            </a:r>
            <a:br>
              <a:rPr lang="en-US" sz="3200">
                <a:solidFill>
                  <a:schemeClr val="tx2"/>
                </a:solidFill>
              </a:rPr>
            </a:br>
            <a:r>
              <a:rPr lang="en-US" sz="3200">
                <a:solidFill>
                  <a:srgbClr val="FF0000"/>
                </a:solidFill>
              </a:rPr>
              <a:t>b</a:t>
            </a:r>
            <a:r>
              <a:rPr lang="en-US" sz="3200">
                <a:solidFill>
                  <a:schemeClr val="tx2"/>
                </a:solidFill>
              </a:rPr>
              <a:t>.Quân địch hao tổn , trong khi đó ta lại bảo toàn lực lượng. </a:t>
            </a:r>
          </a:p>
        </p:txBody>
      </p:sp>
      <p:sp>
        <p:nvSpPr>
          <p:cNvPr id="49157" name="Rectangle 5"/>
          <p:cNvSpPr>
            <a:spLocks noChangeArrowheads="1"/>
          </p:cNvSpPr>
          <p:nvPr/>
        </p:nvSpPr>
        <p:spPr bwMode="auto">
          <a:xfrm>
            <a:off x="468313" y="4975225"/>
            <a:ext cx="8353425" cy="1008063"/>
          </a:xfrm>
          <a:prstGeom prst="rect">
            <a:avLst/>
          </a:prstGeom>
          <a:noFill/>
          <a:ln w="9525">
            <a:noFill/>
            <a:miter lim="800000"/>
            <a:headEnd/>
            <a:tailEnd/>
          </a:ln>
        </p:spPr>
        <p:txBody>
          <a:bodyPr anchor="ctr"/>
          <a:lstStyle/>
          <a:p>
            <a:pPr algn="just" eaLnBrk="1" hangingPunct="1"/>
            <a:r>
              <a:rPr lang="en-US" sz="3200">
                <a:solidFill>
                  <a:srgbClr val="FF0000"/>
                </a:solidFill>
              </a:rPr>
              <a:t>c</a:t>
            </a:r>
            <a:r>
              <a:rPr lang="en-US" sz="3200">
                <a:solidFill>
                  <a:schemeClr val="tx2"/>
                </a:solidFill>
              </a:rPr>
              <a:t>. a . Đúng    ,     b  . Sai  .</a:t>
            </a:r>
          </a:p>
        </p:txBody>
      </p:sp>
      <p:sp>
        <p:nvSpPr>
          <p:cNvPr id="49158" name="Rectangle 6"/>
          <p:cNvSpPr>
            <a:spLocks noChangeArrowheads="1"/>
          </p:cNvSpPr>
          <p:nvPr/>
        </p:nvSpPr>
        <p:spPr bwMode="auto">
          <a:xfrm>
            <a:off x="468313" y="5907088"/>
            <a:ext cx="5761037" cy="762000"/>
          </a:xfrm>
          <a:prstGeom prst="rect">
            <a:avLst/>
          </a:prstGeom>
          <a:solidFill>
            <a:srgbClr val="FF3300"/>
          </a:solidFill>
          <a:ln w="9525">
            <a:solidFill>
              <a:schemeClr val="tx1"/>
            </a:solidFill>
            <a:miter lim="800000"/>
            <a:headEnd/>
            <a:tailEnd/>
          </a:ln>
        </p:spPr>
        <p:txBody>
          <a:bodyPr wrap="none" anchor="ctr"/>
          <a:lstStyle/>
          <a:p>
            <a:pPr eaLnBrk="1" hangingPunct="1"/>
            <a:endParaRPr lang="en-US"/>
          </a:p>
        </p:txBody>
      </p:sp>
      <p:sp>
        <p:nvSpPr>
          <p:cNvPr id="49159" name="Rectangle 7"/>
          <p:cNvSpPr>
            <a:spLocks noChangeArrowheads="1"/>
          </p:cNvSpPr>
          <p:nvPr/>
        </p:nvSpPr>
        <p:spPr bwMode="auto">
          <a:xfrm>
            <a:off x="468313" y="6127750"/>
            <a:ext cx="5616575" cy="469900"/>
          </a:xfrm>
          <a:prstGeom prst="rect">
            <a:avLst/>
          </a:prstGeom>
          <a:noFill/>
          <a:ln w="9525">
            <a:noFill/>
            <a:miter lim="800000"/>
            <a:headEnd/>
            <a:tailEnd/>
          </a:ln>
        </p:spPr>
        <p:txBody>
          <a:bodyPr anchor="ctr"/>
          <a:lstStyle/>
          <a:p>
            <a:pPr algn="just" eaLnBrk="1" hangingPunct="1"/>
            <a:r>
              <a:rPr lang="en-US" sz="3200">
                <a:solidFill>
                  <a:srgbClr val="FF0000"/>
                </a:solidFill>
              </a:rPr>
              <a:t>d</a:t>
            </a:r>
            <a:r>
              <a:rPr lang="en-US" sz="3200">
                <a:solidFill>
                  <a:schemeClr val="tx2"/>
                </a:solidFill>
              </a:rPr>
              <a:t>. Cả  a  ,   b   đều đúng  .</a:t>
            </a:r>
          </a:p>
        </p:txBody>
      </p:sp>
      <p:sp>
        <p:nvSpPr>
          <p:cNvPr id="13320" name="Rectangle 8"/>
          <p:cNvSpPr>
            <a:spLocks noGrp="1" noChangeArrowheads="1"/>
          </p:cNvSpPr>
          <p:nvPr>
            <p:ph type="title"/>
          </p:nvPr>
        </p:nvSpPr>
        <p:spPr>
          <a:xfrm flipV="1">
            <a:off x="539750" y="-819150"/>
            <a:ext cx="8229600" cy="360362"/>
          </a:xfrm>
        </p:spPr>
        <p:txBody>
          <a:bodyPr/>
          <a:lstStyle/>
          <a:p>
            <a:pPr eaLnBrk="1" hangingPunct="1"/>
            <a:r>
              <a:rPr lang="en-US" sz="4000" smtClean="0"/>
              <a:t>  </a:t>
            </a:r>
            <a:endParaRPr lang="en-US" sz="400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Scale>
                                      <p:cBhvr>
                                        <p:cTn id="7" dur="1000" decel="50000" fill="hold">
                                          <p:stCondLst>
                                            <p:cond delay="0"/>
                                          </p:stCondLst>
                                        </p:cTn>
                                        <p:tgtEl>
                                          <p:spTgt spid="491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154"/>
                                        </p:tgtEl>
                                        <p:attrNameLst>
                                          <p:attrName>ppt_x</p:attrName>
                                          <p:attrName>ppt_y</p:attrName>
                                        </p:attrNameLst>
                                      </p:cBhvr>
                                    </p:animMotion>
                                    <p:animEffect transition="in" filter="fade">
                                      <p:cBhvr>
                                        <p:cTn id="9" dur="1000"/>
                                        <p:tgtEl>
                                          <p:spTgt spid="4915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builtIn="1"/>
                                        </p:tgtEl>
                                      </p:cMediaNode>
                                    </p:audio>
                                  </p:subTnLst>
                                </p:cTn>
                              </p:par>
                              <p:par>
                                <p:cTn id="10" presetID="3" presetClass="emph" presetSubtype="2" fill="hold" grpId="1" nodeType="withEffect">
                                  <p:stCondLst>
                                    <p:cond delay="0"/>
                                  </p:stCondLst>
                                  <p:childTnLst>
                                    <p:animClr clrSpc="rgb" dir="cw">
                                      <p:cBhvr override="childStyle">
                                        <p:cTn id="11" dur="2000" fill="hold"/>
                                        <p:tgtEl>
                                          <p:spTgt spid="49154"/>
                                        </p:tgtEl>
                                        <p:attrNameLst>
                                          <p:attrName>style.color</p:attrName>
                                        </p:attrNameLst>
                                      </p:cBhvr>
                                      <p:to>
                                        <a:srgbClr val="CC0000"/>
                                      </p:to>
                                    </p:animClr>
                                  </p:childTnLst>
                                </p:cTn>
                              </p:par>
                            </p:childTnLst>
                          </p:cTn>
                        </p:par>
                      </p:childTnLst>
                    </p:cTn>
                  </p:par>
                  <p:par>
                    <p:cTn id="12" fill="hold" nodeType="clickPar">
                      <p:stCondLst>
                        <p:cond delay="indefinite"/>
                      </p:stCondLst>
                      <p:childTnLst>
                        <p:par>
                          <p:cTn id="13" fill="hold" nodeType="withGroup">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49155"/>
                                        </p:tgtEl>
                                        <p:attrNameLst>
                                          <p:attrName>style.visibility</p:attrName>
                                        </p:attrNameLst>
                                      </p:cBhvr>
                                      <p:to>
                                        <p:strVal val="visible"/>
                                      </p:to>
                                    </p:set>
                                    <p:anim calcmode="lin" valueType="num">
                                      <p:cBhvr>
                                        <p:cTn id="16" dur="1000" fill="hold"/>
                                        <p:tgtEl>
                                          <p:spTgt spid="49155"/>
                                        </p:tgtEl>
                                        <p:attrNameLst>
                                          <p:attrName>ppt_w</p:attrName>
                                        </p:attrNameLst>
                                      </p:cBhvr>
                                      <p:tavLst>
                                        <p:tav tm="0">
                                          <p:val>
                                            <p:fltVal val="0"/>
                                          </p:val>
                                        </p:tav>
                                        <p:tav tm="100000">
                                          <p:val>
                                            <p:strVal val="#ppt_w"/>
                                          </p:val>
                                        </p:tav>
                                      </p:tavLst>
                                    </p:anim>
                                    <p:anim calcmode="lin" valueType="num">
                                      <p:cBhvr>
                                        <p:cTn id="17" dur="1000" fill="hold"/>
                                        <p:tgtEl>
                                          <p:spTgt spid="49155"/>
                                        </p:tgtEl>
                                        <p:attrNameLst>
                                          <p:attrName>ppt_h</p:attrName>
                                        </p:attrNameLst>
                                      </p:cBhvr>
                                      <p:tavLst>
                                        <p:tav tm="0">
                                          <p:val>
                                            <p:fltVal val="0"/>
                                          </p:val>
                                        </p:tav>
                                        <p:tav tm="100000">
                                          <p:val>
                                            <p:strVal val="#ppt_h"/>
                                          </p:val>
                                        </p:tav>
                                      </p:tavLst>
                                    </p:anim>
                                    <p:anim calcmode="lin" valueType="num">
                                      <p:cBhvr>
                                        <p:cTn id="18" dur="1000" fill="hold"/>
                                        <p:tgtEl>
                                          <p:spTgt spid="4915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915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4"/>
                                            </p:cond>
                                          </p:stCondLst>
                                          <p:endCondLst>
                                            <p:cond evt="onStopAudio" delay="0">
                                              <p:tgtEl>
                                                <p:sldTgt/>
                                              </p:tgtEl>
                                            </p:cond>
                                          </p:endCondLst>
                                        </p:cTn>
                                        <p:tgtEl>
                                          <p:sndTgt r:embed="rId3" name="camera.wav" builtIn="1"/>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49156"/>
                                        </p:tgtEl>
                                        <p:attrNameLst>
                                          <p:attrName>style.visibility</p:attrName>
                                        </p:attrNameLst>
                                      </p:cBhvr>
                                      <p:to>
                                        <p:strVal val="visible"/>
                                      </p:to>
                                    </p:set>
                                    <p:animScale>
                                      <p:cBhvr>
                                        <p:cTn id="24" dur="1000" decel="50000" fill="hold">
                                          <p:stCondLst>
                                            <p:cond delay="0"/>
                                          </p:stCondLst>
                                        </p:cTn>
                                        <p:tgtEl>
                                          <p:spTgt spid="49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9156"/>
                                        </p:tgtEl>
                                        <p:attrNameLst>
                                          <p:attrName>ppt_x</p:attrName>
                                          <p:attrName>ppt_y</p:attrName>
                                        </p:attrNameLst>
                                      </p:cBhvr>
                                    </p:animMotion>
                                    <p:animEffect transition="in" filter="fade">
                                      <p:cBhvr>
                                        <p:cTn id="26" dur="1000"/>
                                        <p:tgtEl>
                                          <p:spTgt spid="49156"/>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builtIn="1"/>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9157"/>
                                        </p:tgtEl>
                                        <p:attrNameLst>
                                          <p:attrName>style.visibility</p:attrName>
                                        </p:attrNameLst>
                                      </p:cBhvr>
                                      <p:to>
                                        <p:strVal val="visible"/>
                                      </p:to>
                                    </p:set>
                                    <p:anim calcmode="lin" valueType="num">
                                      <p:cBhvr>
                                        <p:cTn id="31" dur="1000" fill="hold"/>
                                        <p:tgtEl>
                                          <p:spTgt spid="49157"/>
                                        </p:tgtEl>
                                        <p:attrNameLst>
                                          <p:attrName>ppt_w</p:attrName>
                                        </p:attrNameLst>
                                      </p:cBhvr>
                                      <p:tavLst>
                                        <p:tav tm="0">
                                          <p:val>
                                            <p:fltVal val="0"/>
                                          </p:val>
                                        </p:tav>
                                        <p:tav tm="100000">
                                          <p:val>
                                            <p:strVal val="#ppt_w"/>
                                          </p:val>
                                        </p:tav>
                                      </p:tavLst>
                                    </p:anim>
                                    <p:anim calcmode="lin" valueType="num">
                                      <p:cBhvr>
                                        <p:cTn id="32" dur="1000" fill="hold"/>
                                        <p:tgtEl>
                                          <p:spTgt spid="491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mera.wav" builtIn="1"/>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49159"/>
                                        </p:tgtEl>
                                        <p:attrNameLst>
                                          <p:attrName>style.visibility</p:attrName>
                                        </p:attrNameLst>
                                      </p:cBhvr>
                                      <p:to>
                                        <p:strVal val="visible"/>
                                      </p:to>
                                    </p:set>
                                    <p:anim calcmode="lin" valueType="num">
                                      <p:cBhvr>
                                        <p:cTn id="37" dur="1000" fill="hold"/>
                                        <p:tgtEl>
                                          <p:spTgt spid="49159"/>
                                        </p:tgtEl>
                                        <p:attrNameLst>
                                          <p:attrName>ppt_w</p:attrName>
                                        </p:attrNameLst>
                                      </p:cBhvr>
                                      <p:tavLst>
                                        <p:tav tm="0">
                                          <p:val>
                                            <p:fltVal val="0"/>
                                          </p:val>
                                        </p:tav>
                                        <p:tav tm="100000">
                                          <p:val>
                                            <p:strVal val="#ppt_w"/>
                                          </p:val>
                                        </p:tav>
                                      </p:tavLst>
                                    </p:anim>
                                    <p:anim calcmode="lin" valueType="num">
                                      <p:cBhvr>
                                        <p:cTn id="38" dur="1000" fill="hold"/>
                                        <p:tgtEl>
                                          <p:spTgt spid="49159"/>
                                        </p:tgtEl>
                                        <p:attrNameLst>
                                          <p:attrName>ppt_h</p:attrName>
                                        </p:attrNameLst>
                                      </p:cBhvr>
                                      <p:tavLst>
                                        <p:tav tm="0">
                                          <p:val>
                                            <p:fltVal val="0"/>
                                          </p:val>
                                        </p:tav>
                                        <p:tav tm="100000">
                                          <p:val>
                                            <p:strVal val="#ppt_h"/>
                                          </p:val>
                                        </p:tav>
                                      </p:tavLst>
                                    </p:anim>
                                    <p:anim calcmode="lin" valueType="num">
                                      <p:cBhvr>
                                        <p:cTn id="39" dur="1000" fill="hold"/>
                                        <p:tgtEl>
                                          <p:spTgt spid="4915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915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5"/>
                                            </p:cond>
                                          </p:stCondLst>
                                          <p:endCondLst>
                                            <p:cond evt="onStopAudio" delay="0">
                                              <p:tgtEl>
                                                <p:sldTgt/>
                                              </p:tgtEl>
                                            </p:cond>
                                          </p:endCondLst>
                                        </p:cTn>
                                        <p:tgtEl>
                                          <p:sndTgt r:embed="rId3" name="camera.wav" builtIn="1"/>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9158"/>
                                        </p:tgtEl>
                                        <p:attrNameLst>
                                          <p:attrName>style.visibility</p:attrName>
                                        </p:attrNameLst>
                                      </p:cBhvr>
                                      <p:to>
                                        <p:strVal val="visible"/>
                                      </p:to>
                                    </p:set>
                                    <p:anim calcmode="lin" valueType="num">
                                      <p:cBhvr>
                                        <p:cTn id="45" dur="500" fill="hold"/>
                                        <p:tgtEl>
                                          <p:spTgt spid="49158"/>
                                        </p:tgtEl>
                                        <p:attrNameLst>
                                          <p:attrName>ppt_w</p:attrName>
                                        </p:attrNameLst>
                                      </p:cBhvr>
                                      <p:tavLst>
                                        <p:tav tm="0">
                                          <p:val>
                                            <p:fltVal val="0"/>
                                          </p:val>
                                        </p:tav>
                                        <p:tav tm="100000">
                                          <p:val>
                                            <p:strVal val="#ppt_w"/>
                                          </p:val>
                                        </p:tav>
                                      </p:tavLst>
                                    </p:anim>
                                    <p:anim calcmode="lin" valueType="num">
                                      <p:cBhvr>
                                        <p:cTn id="46" dur="500" fill="hold"/>
                                        <p:tgtEl>
                                          <p:spTgt spid="49158"/>
                                        </p:tgtEl>
                                        <p:attrNameLst>
                                          <p:attrName>ppt_h</p:attrName>
                                        </p:attrNameLst>
                                      </p:cBhvr>
                                      <p:tavLst>
                                        <p:tav tm="0">
                                          <p:val>
                                            <p:strVal val="#ppt_h"/>
                                          </p:val>
                                        </p:tav>
                                        <p:tav tm="100000">
                                          <p:val>
                                            <p:strVal val="#ppt_h"/>
                                          </p:val>
                                        </p:tav>
                                      </p:tavLst>
                                    </p:anim>
                                  </p:childTnLst>
                                  <p:subTnLst>
                                    <p:audio>
                                      <p:cMediaNode vol="98000">
                                        <p:cTn display="0" masterRel="sameClick">
                                          <p:stCondLst>
                                            <p:cond evt="begin" delay="0">
                                              <p:tn val="43"/>
                                            </p:cond>
                                          </p:stCondLst>
                                          <p:endCondLst>
                                            <p:cond evt="onStopAudio" delay="0">
                                              <p:tgtEl>
                                                <p:sldTgt/>
                                              </p:tgtEl>
                                            </p:cond>
                                          </p:endCondLst>
                                        </p:cTn>
                                        <p:tgtEl>
                                          <p:sndTgt r:embed="rId4" name="applause.wav" builtIn="1"/>
                                        </p:tgtEl>
                                      </p:cMediaNode>
                                    </p:audio>
                                  </p:subTnLst>
                                </p:cTn>
                              </p:par>
                              <p:par>
                                <p:cTn id="47" presetID="27" presetClass="emph" presetSubtype="0" repeatCount="5000" fill="hold" grpId="1" nodeType="withEffect">
                                  <p:stCondLst>
                                    <p:cond delay="0"/>
                                  </p:stCondLst>
                                  <p:childTnLst>
                                    <p:animClr clrSpc="rgb" dir="cw">
                                      <p:cBhvr override="childStyle">
                                        <p:cTn id="48" dur="250" autoRev="1" fill="hold"/>
                                        <p:tgtEl>
                                          <p:spTgt spid="49158"/>
                                        </p:tgtEl>
                                        <p:attrNameLst>
                                          <p:attrName>style.color</p:attrName>
                                        </p:attrNameLst>
                                      </p:cBhvr>
                                      <p:to>
                                        <a:schemeClr val="bg1"/>
                                      </p:to>
                                    </p:animClr>
                                    <p:animClr clrSpc="rgb" dir="cw">
                                      <p:cBhvr>
                                        <p:cTn id="49" dur="250" autoRev="1" fill="hold"/>
                                        <p:tgtEl>
                                          <p:spTgt spid="49158"/>
                                        </p:tgtEl>
                                        <p:attrNameLst>
                                          <p:attrName>fillcolor</p:attrName>
                                        </p:attrNameLst>
                                      </p:cBhvr>
                                      <p:to>
                                        <a:schemeClr val="bg1"/>
                                      </p:to>
                                    </p:animClr>
                                    <p:set>
                                      <p:cBhvr>
                                        <p:cTn id="50" dur="250" autoRev="1" fill="hold"/>
                                        <p:tgtEl>
                                          <p:spTgt spid="49158"/>
                                        </p:tgtEl>
                                        <p:attrNameLst>
                                          <p:attrName>fill.type</p:attrName>
                                        </p:attrNameLst>
                                      </p:cBhvr>
                                      <p:to>
                                        <p:strVal val="solid"/>
                                      </p:to>
                                    </p:set>
                                    <p:set>
                                      <p:cBhvr>
                                        <p:cTn id="51" dur="250" autoRev="1" fill="hold"/>
                                        <p:tgtEl>
                                          <p:spTgt spid="49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4" grpId="1"/>
      <p:bldP spid="49155" grpId="0"/>
      <p:bldP spid="49156" grpId="0"/>
      <p:bldP spid="49157" grpId="0"/>
      <p:bldP spid="49158" grpId="0" animBg="1"/>
      <p:bldP spid="4915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09600" y="5516563"/>
            <a:ext cx="8534400" cy="830262"/>
          </a:xfrm>
          <a:prstGeom prst="rect">
            <a:avLst/>
          </a:prstGeom>
          <a:noFill/>
          <a:ln w="9525">
            <a:noFill/>
            <a:miter lim="800000"/>
            <a:headEnd/>
            <a:tailEnd/>
          </a:ln>
        </p:spPr>
        <p:txBody>
          <a:bodyPr>
            <a:spAutoFit/>
          </a:bodyPr>
          <a:lstStyle/>
          <a:p>
            <a:pPr eaLnBrk="1" hangingPunct="1"/>
            <a:r>
              <a:rPr lang="en-US" sz="2400">
                <a:solidFill>
                  <a:schemeClr val="tx2"/>
                </a:solidFill>
              </a:rPr>
              <a:t>- Đợi khi giặc yếu, quân ta tấn công quyết liệt buộc chúng phải rút lui khỏi bờ cõi nước ta .</a:t>
            </a:r>
            <a:endParaRPr lang="en-US" sz="3200">
              <a:solidFill>
                <a:schemeClr val="tx2"/>
              </a:solidFill>
            </a:endParaRPr>
          </a:p>
        </p:txBody>
      </p:sp>
      <p:sp>
        <p:nvSpPr>
          <p:cNvPr id="62468" name="Rectangle 4"/>
          <p:cNvSpPr>
            <a:spLocks noChangeArrowheads="1"/>
          </p:cNvSpPr>
          <p:nvPr/>
        </p:nvSpPr>
        <p:spPr bwMode="auto">
          <a:xfrm>
            <a:off x="628650" y="4292600"/>
            <a:ext cx="8515350" cy="1200150"/>
          </a:xfrm>
          <a:prstGeom prst="rect">
            <a:avLst/>
          </a:prstGeom>
          <a:noFill/>
          <a:ln w="9525">
            <a:noFill/>
            <a:miter lim="800000"/>
            <a:headEnd/>
            <a:tailEnd/>
          </a:ln>
        </p:spPr>
        <p:txBody>
          <a:bodyPr>
            <a:spAutoFit/>
          </a:bodyPr>
          <a:lstStyle/>
          <a:p>
            <a:pPr eaLnBrk="1" hangingPunct="1"/>
            <a:r>
              <a:rPr lang="en-US" sz="2400">
                <a:solidFill>
                  <a:schemeClr val="tx2"/>
                </a:solidFill>
              </a:rPr>
              <a:t>- Thực hiện chủ trương “ Vườn không ,nhà trống”.Lợi dụng thế mạnh của giặc, quân dân nhà Trần rút lui để bảo tòan lực lượng.</a:t>
            </a:r>
            <a:endParaRPr lang="en-US" sz="3200">
              <a:solidFill>
                <a:schemeClr val="tx2"/>
              </a:solidFill>
            </a:endParaRPr>
          </a:p>
        </p:txBody>
      </p:sp>
      <p:sp>
        <p:nvSpPr>
          <p:cNvPr id="14340" name="Rectangle 6"/>
          <p:cNvSpPr>
            <a:spLocks noChangeArrowheads="1"/>
          </p:cNvSpPr>
          <p:nvPr/>
        </p:nvSpPr>
        <p:spPr bwMode="auto">
          <a:xfrm>
            <a:off x="1143000" y="1143000"/>
            <a:ext cx="6858000" cy="946150"/>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FF0000"/>
                </a:solidFill>
              </a:rPr>
              <a:t>Cuộc kháng chiến chống quân xâm lược Mông - Nguyên.</a:t>
            </a:r>
            <a:r>
              <a:rPr lang="en-US" sz="2800"/>
              <a:t> </a:t>
            </a:r>
            <a:endParaRPr lang="en-US" sz="2800" b="1">
              <a:solidFill>
                <a:srgbClr val="FF0000"/>
              </a:solidFill>
            </a:endParaRPr>
          </a:p>
        </p:txBody>
      </p:sp>
      <p:sp>
        <p:nvSpPr>
          <p:cNvPr id="14341" name="Rectangle 8"/>
          <p:cNvSpPr>
            <a:spLocks noChangeArrowheads="1"/>
          </p:cNvSpPr>
          <p:nvPr/>
        </p:nvSpPr>
        <p:spPr bwMode="auto">
          <a:xfrm>
            <a:off x="609600" y="3429000"/>
            <a:ext cx="8534400" cy="830263"/>
          </a:xfrm>
          <a:prstGeom prst="rect">
            <a:avLst/>
          </a:prstGeom>
          <a:noFill/>
          <a:ln w="9525">
            <a:noFill/>
            <a:miter lim="800000"/>
            <a:headEnd/>
            <a:tailEnd/>
          </a:ln>
        </p:spPr>
        <p:txBody>
          <a:bodyPr>
            <a:spAutoFit/>
          </a:bodyPr>
          <a:lstStyle/>
          <a:p>
            <a:pPr eaLnBrk="1" hangingPunct="1"/>
            <a:r>
              <a:rPr lang="en-US" sz="2400" b="1" u="sng">
                <a:solidFill>
                  <a:srgbClr val="0066FF"/>
                </a:solidFill>
              </a:rPr>
              <a:t>2. </a:t>
            </a:r>
            <a:r>
              <a:rPr lang="en-US" sz="2400" b="1" u="sng">
                <a:solidFill>
                  <a:schemeClr val="folHlink"/>
                </a:solidFill>
              </a:rPr>
              <a:t>Kế sách đánh giặc của vua tôi nhà Trần và kết quả của cuộc kháng chiến</a:t>
            </a:r>
          </a:p>
        </p:txBody>
      </p:sp>
      <p:sp>
        <p:nvSpPr>
          <p:cNvPr id="14342" name="Rectangle 9"/>
          <p:cNvSpPr>
            <a:spLocks noChangeArrowheads="1"/>
          </p:cNvSpPr>
          <p:nvPr/>
        </p:nvSpPr>
        <p:spPr bwMode="auto">
          <a:xfrm>
            <a:off x="3657600" y="555625"/>
            <a:ext cx="1828800" cy="579438"/>
          </a:xfrm>
          <a:prstGeom prst="rect">
            <a:avLst/>
          </a:prstGeom>
          <a:noFill/>
          <a:ln w="9525">
            <a:noFill/>
            <a:miter lim="800000"/>
            <a:headEnd/>
            <a:tailEnd/>
          </a:ln>
        </p:spPr>
        <p:txBody>
          <a:bodyPr>
            <a:spAutoFit/>
          </a:bodyPr>
          <a:lstStyle/>
          <a:p>
            <a:pPr algn="ctr" eaLnBrk="1" hangingPunct="1">
              <a:spcBef>
                <a:spcPct val="50000"/>
              </a:spcBef>
            </a:pPr>
            <a:r>
              <a:rPr lang="en-US" sz="3200" b="1" u="sng"/>
              <a:t>Lịch sử</a:t>
            </a:r>
          </a:p>
        </p:txBody>
      </p:sp>
      <p:sp>
        <p:nvSpPr>
          <p:cNvPr id="62474" name="Rectangle 10"/>
          <p:cNvSpPr>
            <a:spLocks noChangeArrowheads="1"/>
          </p:cNvSpPr>
          <p:nvPr/>
        </p:nvSpPr>
        <p:spPr bwMode="auto">
          <a:xfrm>
            <a:off x="590550" y="2565400"/>
            <a:ext cx="8553450" cy="830263"/>
          </a:xfrm>
          <a:prstGeom prst="rect">
            <a:avLst/>
          </a:prstGeom>
          <a:noFill/>
          <a:ln w="9525">
            <a:noFill/>
            <a:miter lim="800000"/>
            <a:headEnd/>
            <a:tailEnd/>
          </a:ln>
          <a:effectLst/>
        </p:spPr>
        <p:txBody>
          <a:bodyPr>
            <a:spAutoFit/>
          </a:bodyPr>
          <a:lstStyle/>
          <a:p>
            <a:pPr eaLnBrk="1" hangingPunct="1">
              <a:defRPr/>
            </a:pPr>
            <a:r>
              <a:rPr lang="en-US" sz="2400" b="1" u="sng">
                <a:solidFill>
                  <a:srgbClr val="0066FF"/>
                </a:solidFill>
                <a:latin typeface="Arial"/>
              </a:rPr>
              <a:t>1. </a:t>
            </a:r>
            <a:r>
              <a:rPr lang="en-US" sz="2400" b="1" u="sng">
                <a:solidFill>
                  <a:schemeClr val="folHlink"/>
                </a:solidFill>
                <a:effectLst>
                  <a:outerShdw blurRad="38100" dist="38100" dir="2700000" algn="tl">
                    <a:srgbClr val="C0C0C0"/>
                  </a:outerShdw>
                </a:effectLst>
                <a:latin typeface="Arial"/>
              </a:rPr>
              <a:t>Ý chí quyết tâm đánh giăc của vua tôi nhà Trần</a:t>
            </a:r>
          </a:p>
          <a:p>
            <a:pPr eaLnBrk="1" hangingPunct="1">
              <a:defRPr/>
            </a:pPr>
            <a:r>
              <a:rPr lang="en-US" sz="2400" b="1" u="sng">
                <a:solidFill>
                  <a:srgbClr val="0066FF"/>
                </a:solidFill>
                <a:latin typeface="Arial"/>
              </a:rPr>
              <a:t> </a:t>
            </a:r>
          </a:p>
        </p:txBody>
      </p:sp>
      <p:sp>
        <p:nvSpPr>
          <p:cNvPr id="14344" name="Rectangle 11"/>
          <p:cNvSpPr>
            <a:spLocks noChangeArrowheads="1"/>
          </p:cNvSpPr>
          <p:nvPr/>
        </p:nvSpPr>
        <p:spPr bwMode="auto">
          <a:xfrm>
            <a:off x="307975" y="3068638"/>
            <a:ext cx="8836025" cy="457200"/>
          </a:xfrm>
          <a:prstGeom prst="rect">
            <a:avLst/>
          </a:prstGeom>
          <a:noFill/>
          <a:ln w="9525">
            <a:noFill/>
            <a:miter lim="800000"/>
            <a:headEnd/>
            <a:tailEnd/>
          </a:ln>
        </p:spPr>
        <p:txBody>
          <a:bodyPr>
            <a:spAutoFit/>
          </a:bodyPr>
          <a:lstStyle/>
          <a:p>
            <a:pPr eaLnBrk="1" hangingPunct="1"/>
            <a:endParaRPr lang="en-US"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2468"/>
                                        </p:tgtEl>
                                        <p:attrNameLst>
                                          <p:attrName>style.visibility</p:attrName>
                                        </p:attrNameLst>
                                      </p:cBhvr>
                                      <p:to>
                                        <p:strVal val="visible"/>
                                      </p:to>
                                    </p:set>
                                    <p:anim calcmode="discrete" valueType="clr">
                                      <p:cBhvr override="childStyle">
                                        <p:cTn id="7" dur="80"/>
                                        <p:tgtEl>
                                          <p:spTgt spid="624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68"/>
                                        </p:tgtEl>
                                        <p:attrNameLst>
                                          <p:attrName>fillcolor</p:attrName>
                                        </p:attrNameLst>
                                      </p:cBhvr>
                                      <p:tavLst>
                                        <p:tav tm="0">
                                          <p:val>
                                            <p:clrVal>
                                              <a:schemeClr val="accent2"/>
                                            </p:clrVal>
                                          </p:val>
                                        </p:tav>
                                        <p:tav tm="50000">
                                          <p:val>
                                            <p:clrVal>
                                              <a:schemeClr val="hlink"/>
                                            </p:clrVal>
                                          </p:val>
                                        </p:tav>
                                      </p:tavLst>
                                    </p:anim>
                                    <p:set>
                                      <p:cBhvr>
                                        <p:cTn id="9" dur="80"/>
                                        <p:tgtEl>
                                          <p:spTgt spid="6246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2466"/>
                                        </p:tgtEl>
                                        <p:attrNameLst>
                                          <p:attrName>style.visibility</p:attrName>
                                        </p:attrNameLst>
                                      </p:cBhvr>
                                      <p:to>
                                        <p:strVal val="visible"/>
                                      </p:to>
                                    </p:set>
                                    <p:anim calcmode="discrete" valueType="clr">
                                      <p:cBhvr override="childStyle">
                                        <p:cTn id="14" dur="80"/>
                                        <p:tgtEl>
                                          <p:spTgt spid="6246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2466"/>
                                        </p:tgtEl>
                                        <p:attrNameLst>
                                          <p:attrName>fillcolor</p:attrName>
                                        </p:attrNameLst>
                                      </p:cBhvr>
                                      <p:tavLst>
                                        <p:tav tm="0">
                                          <p:val>
                                            <p:clrVal>
                                              <a:schemeClr val="accent2"/>
                                            </p:clrVal>
                                          </p:val>
                                        </p:tav>
                                        <p:tav tm="50000">
                                          <p:val>
                                            <p:clrVal>
                                              <a:schemeClr val="hlink"/>
                                            </p:clrVal>
                                          </p:val>
                                        </p:tav>
                                      </p:tavLst>
                                    </p:anim>
                                    <p:set>
                                      <p:cBhvr>
                                        <p:cTn id="16" dur="80"/>
                                        <p:tgtEl>
                                          <p:spTgt spid="624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468313" y="476250"/>
            <a:ext cx="8353425" cy="1077913"/>
          </a:xfrm>
          <a:prstGeom prst="rect">
            <a:avLst/>
          </a:prstGeom>
          <a:noFill/>
          <a:ln w="9525">
            <a:noFill/>
            <a:miter lim="800000"/>
            <a:headEnd/>
            <a:tailEnd/>
          </a:ln>
        </p:spPr>
        <p:txBody>
          <a:bodyPr>
            <a:spAutoFit/>
          </a:bodyPr>
          <a:lstStyle/>
          <a:p>
            <a:pPr eaLnBrk="1" hangingPunct="1">
              <a:spcBef>
                <a:spcPct val="50000"/>
              </a:spcBef>
            </a:pPr>
            <a:r>
              <a:rPr lang="en-US" sz="3200">
                <a:solidFill>
                  <a:schemeClr val="folHlink"/>
                </a:solidFill>
              </a:rPr>
              <a:t>Việc quân dân nhà Trần ba lần rút khỏi Th</a:t>
            </a:r>
            <a:r>
              <a:rPr lang="vi-VN" sz="3200">
                <a:solidFill>
                  <a:schemeClr val="folHlink"/>
                </a:solidFill>
              </a:rPr>
              <a:t>ă</a:t>
            </a:r>
            <a:r>
              <a:rPr lang="en-US" sz="3200">
                <a:solidFill>
                  <a:schemeClr val="folHlink"/>
                </a:solidFill>
              </a:rPr>
              <a:t>ng Long là </a:t>
            </a:r>
            <a:r>
              <a:rPr lang="vi-VN" sz="3200">
                <a:solidFill>
                  <a:schemeClr val="folHlink"/>
                </a:solidFill>
              </a:rPr>
              <a:t>đ</a:t>
            </a:r>
            <a:r>
              <a:rPr lang="en-US" sz="3200">
                <a:solidFill>
                  <a:schemeClr val="folHlink"/>
                </a:solidFill>
              </a:rPr>
              <a:t>úng hay sai ? Vì sao ? </a:t>
            </a:r>
          </a:p>
        </p:txBody>
      </p:sp>
      <p:sp>
        <p:nvSpPr>
          <p:cNvPr id="107523" name="Text Box 3"/>
          <p:cNvSpPr txBox="1">
            <a:spLocks noChangeArrowheads="1"/>
          </p:cNvSpPr>
          <p:nvPr/>
        </p:nvSpPr>
        <p:spPr bwMode="auto">
          <a:xfrm>
            <a:off x="250825" y="2565400"/>
            <a:ext cx="8642350" cy="3170238"/>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Ø"/>
            </a:pPr>
            <a:r>
              <a:rPr lang="en-US" sz="2800" u="sng">
                <a:solidFill>
                  <a:srgbClr val="FF0000"/>
                </a:solidFill>
              </a:rPr>
              <a:t>Đáp án</a:t>
            </a:r>
            <a:r>
              <a:rPr lang="en-US" sz="2800">
                <a:solidFill>
                  <a:srgbClr val="FF0000"/>
                </a:solidFill>
              </a:rPr>
              <a:t> : </a:t>
            </a:r>
            <a:r>
              <a:rPr lang="en-US" sz="4000">
                <a:solidFill>
                  <a:srgbClr val="FF0000"/>
                </a:solidFill>
              </a:rPr>
              <a:t>Đúng vì lúc </a:t>
            </a:r>
            <a:r>
              <a:rPr lang="vi-VN" sz="4000">
                <a:solidFill>
                  <a:srgbClr val="FF0000"/>
                </a:solidFill>
              </a:rPr>
              <a:t>đ</a:t>
            </a:r>
            <a:r>
              <a:rPr lang="en-US" sz="4000">
                <a:solidFill>
                  <a:srgbClr val="FF0000"/>
                </a:solidFill>
              </a:rPr>
              <a:t>ầu vì lúc </a:t>
            </a:r>
            <a:r>
              <a:rPr lang="vi-VN" sz="4000">
                <a:solidFill>
                  <a:srgbClr val="FF0000"/>
                </a:solidFill>
              </a:rPr>
              <a:t>đ</a:t>
            </a:r>
            <a:r>
              <a:rPr lang="en-US" sz="4000">
                <a:solidFill>
                  <a:srgbClr val="FF0000"/>
                </a:solidFill>
              </a:rPr>
              <a:t>ầu thế giặc mạnh h</a:t>
            </a:r>
            <a:r>
              <a:rPr lang="vi-VN" sz="4000">
                <a:solidFill>
                  <a:srgbClr val="FF0000"/>
                </a:solidFill>
              </a:rPr>
              <a:t>ơ</a:t>
            </a:r>
            <a:r>
              <a:rPr lang="en-US" sz="4000">
                <a:solidFill>
                  <a:srgbClr val="FF0000"/>
                </a:solidFill>
              </a:rPr>
              <a:t>n ta, ta </a:t>
            </a:r>
            <a:r>
              <a:rPr lang="vi-VN" sz="4000">
                <a:solidFill>
                  <a:srgbClr val="FF0000"/>
                </a:solidFill>
              </a:rPr>
              <a:t>đ</a:t>
            </a:r>
            <a:r>
              <a:rPr lang="en-US" sz="4000">
                <a:solidFill>
                  <a:srgbClr val="FF0000"/>
                </a:solidFill>
              </a:rPr>
              <a:t>ể kéo dài thời gian , giặc sẽ yếu dần </a:t>
            </a:r>
            <a:r>
              <a:rPr lang="vi-VN" sz="4000">
                <a:solidFill>
                  <a:srgbClr val="FF0000"/>
                </a:solidFill>
              </a:rPr>
              <a:t>đ</a:t>
            </a:r>
            <a:r>
              <a:rPr lang="en-US" sz="4000">
                <a:solidFill>
                  <a:srgbClr val="FF0000"/>
                </a:solidFill>
              </a:rPr>
              <a:t>i vì xa hậu ph</a:t>
            </a:r>
            <a:r>
              <a:rPr lang="vi-VN" sz="4000">
                <a:solidFill>
                  <a:srgbClr val="FF0000"/>
                </a:solidFill>
              </a:rPr>
              <a:t>ươ</a:t>
            </a:r>
            <a:r>
              <a:rPr lang="en-US" sz="4000">
                <a:solidFill>
                  <a:srgbClr val="FF0000"/>
                </a:solidFill>
              </a:rPr>
              <a:t>ng, vũ khí l</a:t>
            </a:r>
            <a:r>
              <a:rPr lang="vi-VN" sz="4000">
                <a:solidFill>
                  <a:srgbClr val="FF0000"/>
                </a:solidFill>
              </a:rPr>
              <a:t>ươ</a:t>
            </a:r>
            <a:r>
              <a:rPr lang="en-US" sz="4000">
                <a:solidFill>
                  <a:srgbClr val="FF0000"/>
                </a:solidFill>
              </a:rPr>
              <a:t>ng thực của chúng ngày càng cạn kiệt .</a:t>
            </a:r>
          </a:p>
        </p:txBody>
      </p:sp>
      <p:sp>
        <p:nvSpPr>
          <p:cNvPr id="15364" name="AutoShape 4">
            <a:hlinkClick r:id="rId2" action="ppaction://hlinksldjump" highlightClick="1">
              <a:snd r:embed="rId3" name="camera.wav" builtIn="1"/>
            </a:hlinkClick>
          </p:cNvPr>
          <p:cNvSpPr>
            <a:spLocks noChangeArrowheads="1"/>
          </p:cNvSpPr>
          <p:nvPr/>
        </p:nvSpPr>
        <p:spPr bwMode="auto">
          <a:xfrm>
            <a:off x="7956550" y="5876925"/>
            <a:ext cx="1187450" cy="981075"/>
          </a:xfrm>
          <a:prstGeom prst="actionButtonHome">
            <a:avLst/>
          </a:prstGeom>
          <a:solidFill>
            <a:srgbClr val="33CC33"/>
          </a:solidFill>
          <a:ln w="9525">
            <a:noFill/>
            <a:miter lim="800000"/>
            <a:headEnd/>
            <a:tailEnd/>
          </a:ln>
        </p:spPr>
        <p:txBody>
          <a:bodyPr wrap="none" anchor="ctr"/>
          <a:lstStyle/>
          <a:p>
            <a:pPr algn="ctr"/>
            <a:endParaRPr lang="en-US">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box(in)">
                                      <p:cBhvr>
                                        <p:cTn id="7" dur="1000"/>
                                        <p:tgtEl>
                                          <p:spTgt spid="107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07523"/>
                                        </p:tgtEl>
                                        <p:attrNameLst>
                                          <p:attrName>style.visibility</p:attrName>
                                        </p:attrNameLst>
                                      </p:cBhvr>
                                      <p:to>
                                        <p:strVal val="visible"/>
                                      </p:to>
                                    </p:set>
                                    <p:anim calcmode="lin" valueType="num">
                                      <p:cBhvr>
                                        <p:cTn id="12" dur="1000" fill="hold"/>
                                        <p:tgtEl>
                                          <p:spTgt spid="107523"/>
                                        </p:tgtEl>
                                        <p:attrNameLst>
                                          <p:attrName>ppt_w</p:attrName>
                                        </p:attrNameLst>
                                      </p:cBhvr>
                                      <p:tavLst>
                                        <p:tav tm="0">
                                          <p:val>
                                            <p:fltVal val="0"/>
                                          </p:val>
                                        </p:tav>
                                        <p:tav tm="100000">
                                          <p:val>
                                            <p:strVal val="#ppt_w"/>
                                          </p:val>
                                        </p:tav>
                                      </p:tavLst>
                                    </p:anim>
                                    <p:anim calcmode="lin" valueType="num">
                                      <p:cBhvr>
                                        <p:cTn id="13" dur="1000" fill="hold"/>
                                        <p:tgtEl>
                                          <p:spTgt spid="107523"/>
                                        </p:tgtEl>
                                        <p:attrNameLst>
                                          <p:attrName>ppt_h</p:attrName>
                                        </p:attrNameLst>
                                      </p:cBhvr>
                                      <p:tavLst>
                                        <p:tav tm="0">
                                          <p:val>
                                            <p:fltVal val="0"/>
                                          </p:val>
                                        </p:tav>
                                        <p:tav tm="100000">
                                          <p:val>
                                            <p:strVal val="#ppt_h"/>
                                          </p:val>
                                        </p:tav>
                                      </p:tavLst>
                                    </p:anim>
                                    <p:anim calcmode="lin" valueType="num">
                                      <p:cBhvr>
                                        <p:cTn id="14" dur="1000" fill="hold"/>
                                        <p:tgtEl>
                                          <p:spTgt spid="107523"/>
                                        </p:tgtEl>
                                        <p:attrNameLst>
                                          <p:attrName>style.rotation</p:attrName>
                                        </p:attrNameLst>
                                      </p:cBhvr>
                                      <p:tavLst>
                                        <p:tav tm="0">
                                          <p:val>
                                            <p:fltVal val="90"/>
                                          </p:val>
                                        </p:tav>
                                        <p:tav tm="100000">
                                          <p:val>
                                            <p:fltVal val="0"/>
                                          </p:val>
                                        </p:tav>
                                      </p:tavLst>
                                    </p:anim>
                                    <p:animEffect transition="in" filter="fade">
                                      <p:cBhvr>
                                        <p:cTn id="15" dur="10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95288" y="549275"/>
            <a:ext cx="8353425" cy="701675"/>
          </a:xfrm>
          <a:prstGeom prst="rect">
            <a:avLst/>
          </a:prstGeom>
          <a:noFill/>
          <a:ln w="9525">
            <a:noFill/>
            <a:miter lim="800000"/>
            <a:headEnd/>
            <a:tailEnd/>
          </a:ln>
          <a:effectLst/>
        </p:spPr>
        <p:txBody>
          <a:bodyPr>
            <a:spAutoFit/>
          </a:bodyPr>
          <a:lstStyle/>
          <a:p>
            <a:pPr eaLnBrk="1" hangingPunct="1">
              <a:spcBef>
                <a:spcPct val="50000"/>
              </a:spcBef>
              <a:defRPr/>
            </a:pPr>
            <a:r>
              <a:rPr lang="en-US" sz="4000">
                <a:solidFill>
                  <a:srgbClr val="FF0000"/>
                </a:solidFill>
                <a:effectLst>
                  <a:outerShdw blurRad="38100" dist="38100" dir="2700000" algn="tl">
                    <a:srgbClr val="C0C0C0"/>
                  </a:outerShdw>
                </a:effectLst>
                <a:latin typeface="Arial"/>
              </a:rPr>
              <a:t>Ý nghĩa  của cuộc kháng chiến :</a:t>
            </a:r>
            <a:endParaRPr lang="en-US" sz="4000">
              <a:solidFill>
                <a:srgbClr val="FF0000"/>
              </a:solidFill>
              <a:latin typeface="Arial"/>
            </a:endParaRPr>
          </a:p>
        </p:txBody>
      </p:sp>
      <p:sp>
        <p:nvSpPr>
          <p:cNvPr id="63491" name="Text Box 3"/>
          <p:cNvSpPr txBox="1">
            <a:spLocks noChangeArrowheads="1"/>
          </p:cNvSpPr>
          <p:nvPr/>
        </p:nvSpPr>
        <p:spPr bwMode="auto">
          <a:xfrm>
            <a:off x="611188" y="2565400"/>
            <a:ext cx="8064500" cy="2838450"/>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Char char="Ø"/>
              <a:defRPr/>
            </a:pPr>
            <a:r>
              <a:rPr lang="en-US" sz="2800">
                <a:solidFill>
                  <a:srgbClr val="00FF99"/>
                </a:solidFill>
                <a:latin typeface="Arial"/>
              </a:rPr>
              <a:t>. </a:t>
            </a:r>
            <a:r>
              <a:rPr lang="en-US" sz="3600">
                <a:solidFill>
                  <a:srgbClr val="00FF99"/>
                </a:solidFill>
                <a:effectLst>
                  <a:outerShdw blurRad="38100" dist="38100" dir="2700000" algn="tl">
                    <a:srgbClr val="C0C0C0"/>
                  </a:outerShdw>
                </a:effectLst>
                <a:latin typeface="Arial"/>
              </a:rPr>
              <a:t>Sau ba lần thất bại , quân Mông – Nguyên không dám sang xâm lược nước ta lần nữa ,đất nước sạch bóng quân thù , độc lập dân tộc được giữ vững .</a:t>
            </a:r>
            <a:endParaRPr lang="en-US" sz="3600">
              <a:solidFill>
                <a:srgbClr val="00FF99"/>
              </a:solidFill>
              <a:latin typeface="Aria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ox(in)">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63491"/>
                                        </p:tgtEl>
                                        <p:attrNameLst>
                                          <p:attrName>style.visibility</p:attrName>
                                        </p:attrNameLst>
                                      </p:cBhvr>
                                      <p:to>
                                        <p:strVal val="visible"/>
                                      </p:to>
                                    </p:set>
                                    <p:anim calcmode="lin" valueType="num">
                                      <p:cBhvr>
                                        <p:cTn id="12" dur="1000" fill="hold"/>
                                        <p:tgtEl>
                                          <p:spTgt spid="63491"/>
                                        </p:tgtEl>
                                        <p:attrNameLst>
                                          <p:attrName>ppt_w</p:attrName>
                                        </p:attrNameLst>
                                      </p:cBhvr>
                                      <p:tavLst>
                                        <p:tav tm="0">
                                          <p:val>
                                            <p:fltVal val="0"/>
                                          </p:val>
                                        </p:tav>
                                        <p:tav tm="100000">
                                          <p:val>
                                            <p:strVal val="#ppt_w"/>
                                          </p:val>
                                        </p:tav>
                                      </p:tavLst>
                                    </p:anim>
                                    <p:anim calcmode="lin" valueType="num">
                                      <p:cBhvr>
                                        <p:cTn id="13" dur="1000" fill="hold"/>
                                        <p:tgtEl>
                                          <p:spTgt spid="63491"/>
                                        </p:tgtEl>
                                        <p:attrNameLst>
                                          <p:attrName>ppt_h</p:attrName>
                                        </p:attrNameLst>
                                      </p:cBhvr>
                                      <p:tavLst>
                                        <p:tav tm="0">
                                          <p:val>
                                            <p:fltVal val="0"/>
                                          </p:val>
                                        </p:tav>
                                        <p:tav tm="100000">
                                          <p:val>
                                            <p:strVal val="#ppt_h"/>
                                          </p:val>
                                        </p:tav>
                                      </p:tavLst>
                                    </p:anim>
                                    <p:anim calcmode="lin" valueType="num">
                                      <p:cBhvr>
                                        <p:cTn id="14" dur="1000" fill="hold"/>
                                        <p:tgtEl>
                                          <p:spTgt spid="63491"/>
                                        </p:tgtEl>
                                        <p:attrNameLst>
                                          <p:attrName>style.rotation</p:attrName>
                                        </p:attrNameLst>
                                      </p:cBhvr>
                                      <p:tavLst>
                                        <p:tav tm="0">
                                          <p:val>
                                            <p:fltVal val="90"/>
                                          </p:val>
                                        </p:tav>
                                        <p:tav tm="100000">
                                          <p:val>
                                            <p:fltVal val="0"/>
                                          </p:val>
                                        </p:tav>
                                      </p:tavLst>
                                    </p:anim>
                                    <p:animEffect transition="in" filter="fade">
                                      <p:cBhvr>
                                        <p:cTn id="15" dur="10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323850" y="6092825"/>
            <a:ext cx="8521700" cy="400050"/>
          </a:xfrm>
          <a:prstGeom prst="rect">
            <a:avLst/>
          </a:prstGeom>
          <a:noFill/>
          <a:ln w="9525">
            <a:noFill/>
            <a:miter lim="800000"/>
            <a:headEnd/>
            <a:tailEnd/>
          </a:ln>
          <a:effectLst/>
        </p:spPr>
        <p:txBody>
          <a:bodyPr wrap="none">
            <a:spAutoFit/>
          </a:bodyPr>
          <a:lstStyle/>
          <a:p>
            <a:pPr>
              <a:defRPr/>
            </a:pPr>
            <a:r>
              <a:rPr lang="en-US" sz="2000">
                <a:solidFill>
                  <a:schemeClr val="folHlink"/>
                </a:solidFill>
                <a:effectLst>
                  <a:outerShdw blurRad="38100" dist="38100" dir="2700000" algn="tl">
                    <a:srgbClr val="C0C0C0"/>
                  </a:outerShdw>
                </a:effectLst>
                <a:latin typeface="Arial"/>
              </a:rPr>
              <a:t>Cọc gỗ được cắm ở sông Bạch Đằng( trưng bày ở viện bảo tàng lịch sử)</a:t>
            </a:r>
            <a:r>
              <a:rPr lang="en-US" sz="2000">
                <a:latin typeface="Arial"/>
              </a:rPr>
              <a:t> </a:t>
            </a:r>
            <a:endParaRPr lang="en-US" sz="2000" b="1">
              <a:solidFill>
                <a:srgbClr val="FF0000"/>
              </a:solidFill>
              <a:latin typeface="Arial"/>
            </a:endParaRPr>
          </a:p>
        </p:txBody>
      </p:sp>
      <p:pic>
        <p:nvPicPr>
          <p:cNvPr id="17411" name="Picture 5" descr="1 002"/>
          <p:cNvPicPr>
            <a:picLocks noChangeAspect="1" noChangeArrowheads="1"/>
          </p:cNvPicPr>
          <p:nvPr>
            <p:ph type="body" idx="1"/>
          </p:nvPr>
        </p:nvPicPr>
        <p:blipFill>
          <a:blip r:embed="rId2"/>
          <a:srcRect/>
          <a:stretch>
            <a:fillRect/>
          </a:stretch>
        </p:blipFill>
        <p:spPr>
          <a:xfrm>
            <a:off x="1692275" y="333375"/>
            <a:ext cx="5759450" cy="5638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linds(horizontal)">
                                      <p:cBhvr>
                                        <p:cTn id="7"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4925" y="2530475"/>
            <a:ext cx="8229600" cy="1081088"/>
          </a:xfrm>
        </p:spPr>
        <p:txBody>
          <a:bodyPr/>
          <a:lstStyle/>
          <a:p>
            <a:pPr eaLnBrk="1" hangingPunct="1">
              <a:buFontTx/>
              <a:buNone/>
            </a:pPr>
            <a:r>
              <a:rPr lang="en-US" b="1" u="sng" smtClean="0"/>
              <a:t>Bài học</a:t>
            </a:r>
            <a:r>
              <a:rPr lang="en-US" smtClean="0"/>
              <a:t> : sgk trang 42</a:t>
            </a:r>
          </a:p>
        </p:txBody>
      </p:sp>
      <p:sp>
        <p:nvSpPr>
          <p:cNvPr id="18435" name="Rectangle 4"/>
          <p:cNvSpPr>
            <a:spLocks noChangeArrowheads="1"/>
          </p:cNvSpPr>
          <p:nvPr/>
        </p:nvSpPr>
        <p:spPr bwMode="auto">
          <a:xfrm>
            <a:off x="1143000" y="1481138"/>
            <a:ext cx="6858000" cy="1587500"/>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FF0000"/>
                </a:solidFill>
              </a:rPr>
              <a:t>Cuộc kháng chiến chống quân xâm lược Mông - Nguyên.</a:t>
            </a:r>
          </a:p>
          <a:p>
            <a:pPr algn="ctr" eaLnBrk="1" hangingPunct="1">
              <a:spcBef>
                <a:spcPct val="50000"/>
              </a:spcBef>
            </a:pPr>
            <a:endParaRPr lang="en-US" sz="2800" b="1">
              <a:solidFill>
                <a:srgbClr val="FF0000"/>
              </a:solidFill>
            </a:endParaRPr>
          </a:p>
        </p:txBody>
      </p:sp>
      <p:sp>
        <p:nvSpPr>
          <p:cNvPr id="110597" name="Rectangle 5"/>
          <p:cNvSpPr>
            <a:spLocks noChangeArrowheads="1"/>
          </p:cNvSpPr>
          <p:nvPr/>
        </p:nvSpPr>
        <p:spPr bwMode="auto">
          <a:xfrm>
            <a:off x="76200" y="3721100"/>
            <a:ext cx="8458200" cy="457200"/>
          </a:xfrm>
          <a:prstGeom prst="rect">
            <a:avLst/>
          </a:prstGeom>
          <a:noFill/>
          <a:ln w="9525">
            <a:noFill/>
            <a:miter lim="800000"/>
            <a:headEnd/>
            <a:tailEnd/>
          </a:ln>
          <a:effectLst/>
        </p:spPr>
        <p:txBody>
          <a:bodyPr>
            <a:spAutoFit/>
          </a:bodyPr>
          <a:lstStyle/>
          <a:p>
            <a:pPr eaLnBrk="1" hangingPunct="1">
              <a:defRPr/>
            </a:pPr>
            <a:r>
              <a:rPr lang="en-US" sz="2400" b="1" u="sng">
                <a:solidFill>
                  <a:schemeClr val="folHlink"/>
                </a:solidFill>
                <a:effectLst>
                  <a:outerShdw blurRad="38100" dist="38100" dir="2700000" algn="tl">
                    <a:srgbClr val="C0C0C0"/>
                  </a:outerShdw>
                </a:effectLst>
                <a:latin typeface="Arial"/>
              </a:rPr>
              <a:t>1.</a:t>
            </a:r>
            <a:r>
              <a:rPr lang="en-US" sz="2000" b="1" u="sng">
                <a:solidFill>
                  <a:schemeClr val="folHlink"/>
                </a:solidFill>
                <a:effectLst>
                  <a:outerShdw blurRad="38100" dist="38100" dir="2700000" algn="tl">
                    <a:srgbClr val="C0C0C0"/>
                  </a:outerShdw>
                </a:effectLst>
                <a:latin typeface="Arial"/>
              </a:rPr>
              <a:t> </a:t>
            </a:r>
            <a:r>
              <a:rPr lang="en-US" sz="2400" b="1" u="sng">
                <a:solidFill>
                  <a:schemeClr val="folHlink"/>
                </a:solidFill>
                <a:effectLst>
                  <a:outerShdw blurRad="38100" dist="38100" dir="2700000" algn="tl">
                    <a:srgbClr val="C0C0C0"/>
                  </a:outerShdw>
                </a:effectLst>
                <a:latin typeface="Arial"/>
              </a:rPr>
              <a:t>Ý chí quyết tâm đánh giăc của vua tôi nhà Trần</a:t>
            </a:r>
          </a:p>
        </p:txBody>
      </p:sp>
      <p:sp>
        <p:nvSpPr>
          <p:cNvPr id="18437" name="Rectangle 6"/>
          <p:cNvSpPr>
            <a:spLocks noChangeArrowheads="1"/>
          </p:cNvSpPr>
          <p:nvPr/>
        </p:nvSpPr>
        <p:spPr bwMode="auto">
          <a:xfrm>
            <a:off x="65088" y="4551363"/>
            <a:ext cx="8534400" cy="1200150"/>
          </a:xfrm>
          <a:prstGeom prst="rect">
            <a:avLst/>
          </a:prstGeom>
          <a:noFill/>
          <a:ln w="9525">
            <a:noFill/>
            <a:miter lim="800000"/>
            <a:headEnd/>
            <a:tailEnd/>
          </a:ln>
        </p:spPr>
        <p:txBody>
          <a:bodyPr>
            <a:spAutoFit/>
          </a:bodyPr>
          <a:lstStyle/>
          <a:p>
            <a:pPr eaLnBrk="1" hangingPunct="1"/>
            <a:r>
              <a:rPr lang="en-US" sz="2400" b="1" u="sng">
                <a:solidFill>
                  <a:schemeClr val="folHlink"/>
                </a:solidFill>
              </a:rPr>
              <a:t>2.Kế sách đánh giặc của vua tôi nhà Trần và kết quả của cuộc kháng chiến.</a:t>
            </a:r>
            <a:r>
              <a:rPr lang="en-US" sz="2400">
                <a:solidFill>
                  <a:schemeClr val="folHlink"/>
                </a:solidFill>
              </a:rPr>
              <a:t> </a:t>
            </a:r>
          </a:p>
          <a:p>
            <a:pPr eaLnBrk="1" hangingPunct="1"/>
            <a:r>
              <a:rPr lang="en-US" sz="2400">
                <a:solidFill>
                  <a:schemeClr val="folHlink"/>
                </a:solidFill>
              </a:rPr>
              <a:t>  </a:t>
            </a:r>
            <a:endParaRPr lang="en-US" sz="2400" u="sng">
              <a:solidFill>
                <a:schemeClr val="folHlink"/>
              </a:solidFill>
            </a:endParaRPr>
          </a:p>
        </p:txBody>
      </p:sp>
      <p:sp>
        <p:nvSpPr>
          <p:cNvPr id="18438" name="Rectangle 7"/>
          <p:cNvSpPr>
            <a:spLocks noChangeArrowheads="1"/>
          </p:cNvSpPr>
          <p:nvPr/>
        </p:nvSpPr>
        <p:spPr bwMode="auto">
          <a:xfrm>
            <a:off x="0" y="5661025"/>
            <a:ext cx="8532813" cy="1196975"/>
          </a:xfrm>
          <a:prstGeom prst="rect">
            <a:avLst/>
          </a:prstGeom>
          <a:noFill/>
          <a:ln w="9525">
            <a:noFill/>
            <a:miter lim="800000"/>
            <a:headEnd/>
            <a:tailEnd/>
          </a:ln>
        </p:spPr>
        <p:txBody>
          <a:bodyPr/>
          <a:lstStyle/>
          <a:p>
            <a:pPr marL="342900" indent="-342900" eaLnBrk="1" hangingPunct="1">
              <a:spcBef>
                <a:spcPct val="20000"/>
              </a:spcBef>
            </a:pPr>
            <a:endParaRPr lang="en-US" sz="2400" b="1" u="sng">
              <a:solidFill>
                <a:schemeClr val="folHlin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1 004"/>
          <p:cNvPicPr>
            <a:picLocks noChangeAspect="1" noChangeArrowheads="1"/>
          </p:cNvPicPr>
          <p:nvPr/>
        </p:nvPicPr>
        <p:blipFill>
          <a:blip r:embed="rId2"/>
          <a:srcRect/>
          <a:stretch>
            <a:fillRect/>
          </a:stretch>
        </p:blipFill>
        <p:spPr bwMode="auto">
          <a:xfrm>
            <a:off x="0" y="3500438"/>
            <a:ext cx="4427538" cy="3357562"/>
          </a:xfrm>
          <a:prstGeom prst="rect">
            <a:avLst/>
          </a:prstGeom>
          <a:noFill/>
          <a:ln w="9525">
            <a:noFill/>
            <a:miter lim="800000"/>
            <a:headEnd/>
            <a:tailEnd/>
          </a:ln>
        </p:spPr>
      </p:pic>
      <p:pic>
        <p:nvPicPr>
          <p:cNvPr id="19459" name="Picture 9" descr="1 005"/>
          <p:cNvPicPr>
            <a:picLocks noChangeAspect="1" noChangeArrowheads="1"/>
          </p:cNvPicPr>
          <p:nvPr/>
        </p:nvPicPr>
        <p:blipFill>
          <a:blip r:embed="rId3"/>
          <a:srcRect/>
          <a:stretch>
            <a:fillRect/>
          </a:stretch>
        </p:blipFill>
        <p:spPr bwMode="auto">
          <a:xfrm>
            <a:off x="0" y="0"/>
            <a:ext cx="4427538" cy="3500438"/>
          </a:xfrm>
          <a:prstGeom prst="rect">
            <a:avLst/>
          </a:prstGeom>
          <a:noFill/>
          <a:ln w="9525">
            <a:noFill/>
            <a:miter lim="800000"/>
            <a:headEnd/>
            <a:tailEnd/>
          </a:ln>
        </p:spPr>
      </p:pic>
      <p:sp>
        <p:nvSpPr>
          <p:cNvPr id="66571" name="Rectangle 11"/>
          <p:cNvSpPr>
            <a:spLocks noGrp="1" noChangeArrowheads="1"/>
          </p:cNvSpPr>
          <p:nvPr>
            <p:ph type="body" sz="half" idx="1"/>
          </p:nvPr>
        </p:nvSpPr>
        <p:spPr>
          <a:xfrm>
            <a:off x="4427538" y="0"/>
            <a:ext cx="4716462" cy="6858000"/>
          </a:xfrm>
        </p:spPr>
        <p:txBody>
          <a:bodyPr/>
          <a:lstStyle/>
          <a:p>
            <a:pPr eaLnBrk="1" hangingPunct="1"/>
            <a:r>
              <a:rPr lang="en-US" smtClean="0"/>
              <a:t>Em biết vị anh hùng tí hon này là ai không?</a:t>
            </a:r>
          </a:p>
          <a:p>
            <a:pPr eaLnBrk="1" hangingPunct="1"/>
            <a:endParaRPr lang="en-US" smtClean="0"/>
          </a:p>
          <a:p>
            <a:pPr eaLnBrk="1" hangingPunct="1"/>
            <a:r>
              <a:rPr lang="en-US" smtClean="0">
                <a:solidFill>
                  <a:srgbClr val="FFFF00"/>
                </a:solidFill>
              </a:rPr>
              <a:t>Trần Quốc Toản sinh năm Đinh Mão 1267 ,mất năm Ất Dậu 1285 .Ông sinh ra và lớn lên trong không khí cả nước náo nức chuẩn bị kháng chiến chống quân Nguyên xâm lược lần 2.</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nodeType="clickEffect">
                                  <p:stCondLst>
                                    <p:cond delay="0"/>
                                  </p:stCondLst>
                                  <p:childTnLst>
                                    <p:anim calcmode="lin" valueType="num">
                                      <p:cBhvr additive="base">
                                        <p:cTn id="6" dur="500"/>
                                        <p:tgtEl>
                                          <p:spTgt spid="66571">
                                            <p:txEl>
                                              <p:pRg st="0" end="0"/>
                                            </p:txEl>
                                          </p:spTgt>
                                        </p:tgtEl>
                                        <p:attrNameLst>
                                          <p:attrName>ppt_x</p:attrName>
                                        </p:attrNameLst>
                                      </p:cBhvr>
                                      <p:tavLst>
                                        <p:tav tm="0">
                                          <p:val>
                                            <p:strVal val="ppt_x"/>
                                          </p:val>
                                        </p:tav>
                                        <p:tav tm="100000">
                                          <p:val>
                                            <p:strVal val="1+ppt_w/2"/>
                                          </p:val>
                                        </p:tav>
                                      </p:tavLst>
                                    </p:anim>
                                    <p:anim calcmode="lin" valueType="num">
                                      <p:cBhvr additive="base">
                                        <p:cTn id="7" dur="500"/>
                                        <p:tgtEl>
                                          <p:spTgt spid="66571">
                                            <p:txEl>
                                              <p:pRg st="0" end="0"/>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66571">
                                            <p:txEl>
                                              <p:pRg st="0" end="0"/>
                                            </p:txEl>
                                          </p:spTgt>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66571">
                                            <p:txEl>
                                              <p:pRg st="2" end="2"/>
                                            </p:txEl>
                                          </p:spTgt>
                                        </p:tgtEl>
                                        <p:attrNameLst>
                                          <p:attrName>style.visibility</p:attrName>
                                        </p:attrNameLst>
                                      </p:cBhvr>
                                      <p:to>
                                        <p:strVal val="visible"/>
                                      </p:to>
                                    </p:set>
                                    <p:anim calcmode="lin" valueType="num">
                                      <p:cBhvr additive="base">
                                        <p:cTn id="11" dur="500" fill="hold"/>
                                        <p:tgtEl>
                                          <p:spTgt spid="665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65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563938" y="5516563"/>
            <a:ext cx="2376487" cy="366712"/>
          </a:xfrm>
          <a:prstGeom prst="rect">
            <a:avLst/>
          </a:prstGeom>
          <a:noFill/>
          <a:ln w="9525">
            <a:noFill/>
            <a:miter lim="800000"/>
            <a:headEnd/>
            <a:tailEnd/>
          </a:ln>
        </p:spPr>
        <p:txBody>
          <a:bodyPr>
            <a:spAutoFit/>
          </a:bodyPr>
          <a:lstStyle/>
          <a:p>
            <a:pPr>
              <a:spcBef>
                <a:spcPct val="50000"/>
              </a:spcBef>
            </a:pPr>
            <a:endParaRPr lang="en-US"/>
          </a:p>
        </p:txBody>
      </p:sp>
      <p:sp>
        <p:nvSpPr>
          <p:cNvPr id="20483" name="AutoShape 6">
            <a:hlinkClick r:id="rId2" action="ppaction://hlinksldjump" highlightClick="1">
              <a:snd r:embed="rId3" name="camera.wav" builtIn="1"/>
            </a:hlinkClick>
          </p:cNvPr>
          <p:cNvSpPr>
            <a:spLocks noChangeArrowheads="1"/>
          </p:cNvSpPr>
          <p:nvPr/>
        </p:nvSpPr>
        <p:spPr bwMode="auto">
          <a:xfrm>
            <a:off x="8172450" y="6021388"/>
            <a:ext cx="971550" cy="836612"/>
          </a:xfrm>
          <a:prstGeom prst="actionButtonForwardNext">
            <a:avLst/>
          </a:prstGeom>
          <a:solidFill>
            <a:schemeClr val="accent1"/>
          </a:solidFill>
          <a:ln w="9525">
            <a:noFill/>
            <a:miter lim="800000"/>
            <a:headEnd/>
            <a:tailEnd/>
          </a:ln>
        </p:spPr>
        <p:txBody>
          <a:bodyPr wrap="none" anchor="ctr"/>
          <a:lstStyle/>
          <a:p>
            <a:pPr eaLnBrk="1" hangingPunct="1"/>
            <a:endParaRPr lang="en-US"/>
          </a:p>
        </p:txBody>
      </p:sp>
    </p:spTree>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4925" y="2530475"/>
            <a:ext cx="8229600" cy="1081088"/>
          </a:xfrm>
        </p:spPr>
        <p:txBody>
          <a:bodyPr/>
          <a:lstStyle/>
          <a:p>
            <a:pPr eaLnBrk="1" hangingPunct="1">
              <a:buFontTx/>
              <a:buNone/>
            </a:pPr>
            <a:r>
              <a:rPr lang="en-US" b="1" u="sng" smtClean="0"/>
              <a:t>Bài học</a:t>
            </a:r>
            <a:r>
              <a:rPr lang="en-US" smtClean="0"/>
              <a:t> : sgk trang 42</a:t>
            </a:r>
          </a:p>
        </p:txBody>
      </p:sp>
      <p:sp>
        <p:nvSpPr>
          <p:cNvPr id="21507" name="Rectangle 4"/>
          <p:cNvSpPr>
            <a:spLocks noChangeArrowheads="1"/>
          </p:cNvSpPr>
          <p:nvPr/>
        </p:nvSpPr>
        <p:spPr bwMode="auto">
          <a:xfrm>
            <a:off x="1143000" y="1481138"/>
            <a:ext cx="6858000" cy="1587500"/>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FF0000"/>
                </a:solidFill>
              </a:rPr>
              <a:t>Cuộc kháng chiến chống quân xâm lược Mông - Nguyên.</a:t>
            </a:r>
          </a:p>
          <a:p>
            <a:pPr algn="ctr" eaLnBrk="1" hangingPunct="1">
              <a:spcBef>
                <a:spcPct val="50000"/>
              </a:spcBef>
            </a:pPr>
            <a:endParaRPr lang="en-US" sz="2800" b="1">
              <a:solidFill>
                <a:srgbClr val="FF0000"/>
              </a:solidFill>
            </a:endParaRPr>
          </a:p>
        </p:txBody>
      </p:sp>
      <p:sp>
        <p:nvSpPr>
          <p:cNvPr id="86021" name="Rectangle 5"/>
          <p:cNvSpPr>
            <a:spLocks noChangeArrowheads="1"/>
          </p:cNvSpPr>
          <p:nvPr/>
        </p:nvSpPr>
        <p:spPr bwMode="auto">
          <a:xfrm>
            <a:off x="76200" y="3721100"/>
            <a:ext cx="8458200" cy="457200"/>
          </a:xfrm>
          <a:prstGeom prst="rect">
            <a:avLst/>
          </a:prstGeom>
          <a:noFill/>
          <a:ln w="9525">
            <a:noFill/>
            <a:miter lim="800000"/>
            <a:headEnd/>
            <a:tailEnd/>
          </a:ln>
          <a:effectLst/>
        </p:spPr>
        <p:txBody>
          <a:bodyPr>
            <a:spAutoFit/>
          </a:bodyPr>
          <a:lstStyle/>
          <a:p>
            <a:pPr eaLnBrk="1" hangingPunct="1">
              <a:defRPr/>
            </a:pPr>
            <a:r>
              <a:rPr lang="en-US" sz="2400" b="1" u="sng">
                <a:solidFill>
                  <a:schemeClr val="folHlink"/>
                </a:solidFill>
                <a:effectLst>
                  <a:outerShdw blurRad="38100" dist="38100" dir="2700000" algn="tl">
                    <a:srgbClr val="C0C0C0"/>
                  </a:outerShdw>
                </a:effectLst>
                <a:latin typeface="Arial"/>
              </a:rPr>
              <a:t>1.</a:t>
            </a:r>
            <a:r>
              <a:rPr lang="en-US" sz="2000" b="1" u="sng">
                <a:solidFill>
                  <a:schemeClr val="folHlink"/>
                </a:solidFill>
                <a:effectLst>
                  <a:outerShdw blurRad="38100" dist="38100" dir="2700000" algn="tl">
                    <a:srgbClr val="C0C0C0"/>
                  </a:outerShdw>
                </a:effectLst>
                <a:latin typeface="Arial"/>
              </a:rPr>
              <a:t> </a:t>
            </a:r>
            <a:r>
              <a:rPr lang="en-US" sz="2400" b="1" u="sng">
                <a:solidFill>
                  <a:schemeClr val="folHlink"/>
                </a:solidFill>
                <a:effectLst>
                  <a:outerShdw blurRad="38100" dist="38100" dir="2700000" algn="tl">
                    <a:srgbClr val="C0C0C0"/>
                  </a:outerShdw>
                </a:effectLst>
                <a:latin typeface="Arial"/>
              </a:rPr>
              <a:t>Ý chí quyết tâm đánh giăc của vua tôi nhà Trần</a:t>
            </a:r>
          </a:p>
        </p:txBody>
      </p:sp>
      <p:sp>
        <p:nvSpPr>
          <p:cNvPr id="21509" name="Rectangle 6"/>
          <p:cNvSpPr>
            <a:spLocks noChangeArrowheads="1"/>
          </p:cNvSpPr>
          <p:nvPr/>
        </p:nvSpPr>
        <p:spPr bwMode="auto">
          <a:xfrm>
            <a:off x="65088" y="4551363"/>
            <a:ext cx="8534400" cy="1200150"/>
          </a:xfrm>
          <a:prstGeom prst="rect">
            <a:avLst/>
          </a:prstGeom>
          <a:noFill/>
          <a:ln w="9525">
            <a:noFill/>
            <a:miter lim="800000"/>
            <a:headEnd/>
            <a:tailEnd/>
          </a:ln>
        </p:spPr>
        <p:txBody>
          <a:bodyPr>
            <a:spAutoFit/>
          </a:bodyPr>
          <a:lstStyle/>
          <a:p>
            <a:pPr eaLnBrk="1" hangingPunct="1"/>
            <a:r>
              <a:rPr lang="en-US" sz="2400" b="1" u="sng">
                <a:solidFill>
                  <a:schemeClr val="folHlink"/>
                </a:solidFill>
              </a:rPr>
              <a:t>2.Kế sách đánh giặc của vua tôi nhà Trần và kết quả của cuộc kháng chiến.</a:t>
            </a:r>
            <a:r>
              <a:rPr lang="en-US" sz="2400">
                <a:solidFill>
                  <a:schemeClr val="folHlink"/>
                </a:solidFill>
              </a:rPr>
              <a:t> </a:t>
            </a:r>
          </a:p>
          <a:p>
            <a:pPr eaLnBrk="1" hangingPunct="1"/>
            <a:r>
              <a:rPr lang="en-US" sz="2400">
                <a:solidFill>
                  <a:schemeClr val="folHlink"/>
                </a:solidFill>
              </a:rPr>
              <a:t>  </a:t>
            </a:r>
            <a:endParaRPr lang="en-US" sz="2400" u="sng">
              <a:solidFill>
                <a:schemeClr val="folHlink"/>
              </a:solidFill>
            </a:endParaRPr>
          </a:p>
        </p:txBody>
      </p:sp>
      <p:sp>
        <p:nvSpPr>
          <p:cNvPr id="21510" name="Rectangle 7"/>
          <p:cNvSpPr>
            <a:spLocks noChangeArrowheads="1"/>
          </p:cNvSpPr>
          <p:nvPr/>
        </p:nvSpPr>
        <p:spPr bwMode="auto">
          <a:xfrm>
            <a:off x="0" y="5661025"/>
            <a:ext cx="8532813" cy="1196975"/>
          </a:xfrm>
          <a:prstGeom prst="rect">
            <a:avLst/>
          </a:prstGeom>
          <a:noFill/>
          <a:ln w="9525">
            <a:noFill/>
            <a:miter lim="800000"/>
            <a:headEnd/>
            <a:tailEnd/>
          </a:ln>
        </p:spPr>
        <p:txBody>
          <a:bodyPr/>
          <a:lstStyle/>
          <a:p>
            <a:pPr marL="342900" indent="-342900" eaLnBrk="1" hangingPunct="1">
              <a:spcBef>
                <a:spcPct val="20000"/>
              </a:spcBef>
            </a:pPr>
            <a:r>
              <a:rPr lang="en-US" sz="2400" b="1" u="sng">
                <a:solidFill>
                  <a:schemeClr val="folHlink"/>
                </a:solidFill>
              </a:rPr>
              <a:t>3.Tấm gương yêu nước của Trần Quốc Toản.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p:txBody>
          <a:bodyPr/>
          <a:lstStyle/>
          <a:p>
            <a:pPr eaLnBrk="1" hangingPunct="1"/>
            <a:r>
              <a:rPr lang="en-US" smtClean="0"/>
              <a:t>Gồm 3 chiếc hộp có 3 màu ,mỗi chiếc hộp là một câu hỏi </a:t>
            </a:r>
          </a:p>
          <a:p>
            <a:pPr eaLnBrk="1" hangingPunct="1"/>
            <a:r>
              <a:rPr lang="en-US" smtClean="0"/>
              <a:t>Mỗi bạn chọn một chiếc hộp và trả lời</a:t>
            </a:r>
          </a:p>
        </p:txBody>
      </p:sp>
      <p:sp>
        <p:nvSpPr>
          <p:cNvPr id="4099" name="WordArt 4"/>
          <p:cNvSpPr>
            <a:spLocks noChangeArrowheads="1" noChangeShapeType="1" noTextEdit="1"/>
          </p:cNvSpPr>
          <p:nvPr/>
        </p:nvSpPr>
        <p:spPr bwMode="auto">
          <a:xfrm>
            <a:off x="457200" y="274638"/>
            <a:ext cx="8229600" cy="1143000"/>
          </a:xfrm>
          <a:prstGeom prst="rect">
            <a:avLst/>
          </a:prstGeom>
        </p:spPr>
        <p:txBody>
          <a:bodyPr wrap="none" fromWordArt="1">
            <a:prstTxWarp prst="textPlain">
              <a:avLst>
                <a:gd name="adj" fmla="val 50000"/>
              </a:avLst>
            </a:prstTxWarp>
          </a:bodyPr>
          <a:lstStyle/>
          <a:p>
            <a:pPr algn="ctr"/>
            <a:r>
              <a:rPr lang="vi-VN" sz="3600" kern="10">
                <a:ln w="19050">
                  <a:solidFill>
                    <a:srgbClr val="FF0000"/>
                  </a:solidFill>
                  <a:round/>
                  <a:headEnd/>
                  <a:tailEnd/>
                </a:ln>
                <a:solidFill>
                  <a:srgbClr val="FF0000"/>
                </a:solidFill>
                <a:effectLst>
                  <a:outerShdw dist="35921" dir="2700000" algn="ctr" rotWithShape="0">
                    <a:srgbClr val="990000"/>
                  </a:outerShdw>
                </a:effectLst>
                <a:latin typeface="Arial"/>
                <a:cs typeface="Arial"/>
              </a:rPr>
              <a:t>TRÒ CHƠI </a:t>
            </a:r>
          </a:p>
          <a:p>
            <a:pPr algn="ctr"/>
            <a:r>
              <a:rPr lang="vi-VN" sz="3600" kern="10">
                <a:ln w="19050">
                  <a:solidFill>
                    <a:srgbClr val="FF0000"/>
                  </a:solidFill>
                  <a:round/>
                  <a:headEnd/>
                  <a:tailEnd/>
                </a:ln>
                <a:solidFill>
                  <a:srgbClr val="FF0000"/>
                </a:solidFill>
                <a:effectLst>
                  <a:outerShdw dist="35921" dir="2700000" algn="ctr" rotWithShape="0">
                    <a:srgbClr val="990000"/>
                  </a:outerShdw>
                </a:effectLst>
                <a:latin typeface="Arial"/>
                <a:cs typeface="Arial"/>
              </a:rPr>
              <a:t>KHÁM PHÁ CHIẾC HỘP BÍ MẬT</a:t>
            </a:r>
            <a:endParaRPr lang="en-US" sz="3600" kern="10">
              <a:ln w="19050">
                <a:solidFill>
                  <a:srgbClr val="FF0000"/>
                </a:solidFill>
                <a:round/>
                <a:headEnd/>
                <a:tailEnd/>
              </a:ln>
              <a:solidFill>
                <a:srgbClr val="FF0000"/>
              </a:solidFill>
              <a:effectLst>
                <a:outerShdw dist="35921" dir="2700000" algn="ctr" rotWithShape="0">
                  <a:srgbClr val="990000"/>
                </a:outerShdw>
              </a:effectLst>
              <a:latin typeface="Arial"/>
              <a:cs typeface="Arial"/>
            </a:endParaRPr>
          </a:p>
        </p:txBody>
      </p:sp>
      <p:sp>
        <p:nvSpPr>
          <p:cNvPr id="74757" name="AutoShape 5">
            <a:hlinkClick r:id="rId3" action="ppaction://hlinksldjump" highlightClick="1">
              <a:snd r:embed="rId2" name="camera.wav" builtIn="1"/>
            </a:hlinkClick>
          </p:cNvPr>
          <p:cNvSpPr>
            <a:spLocks noChangeArrowheads="1"/>
          </p:cNvSpPr>
          <p:nvPr/>
        </p:nvSpPr>
        <p:spPr bwMode="auto">
          <a:xfrm>
            <a:off x="1258888" y="3860800"/>
            <a:ext cx="2233612" cy="1008063"/>
          </a:xfrm>
          <a:prstGeom prst="actionButtonBlank">
            <a:avLst/>
          </a:prstGeom>
          <a:solidFill>
            <a:schemeClr val="accent1"/>
          </a:solidFill>
          <a:ln w="9525">
            <a:solidFill>
              <a:srgbClr val="FFFF00"/>
            </a:solidFill>
            <a:miter lim="800000"/>
            <a:headEnd/>
            <a:tailEnd/>
          </a:ln>
        </p:spPr>
        <p:txBody>
          <a:bodyPr wrap="none" anchor="ctr"/>
          <a:lstStyle/>
          <a:p>
            <a:pPr eaLnBrk="1" hangingPunct="1"/>
            <a:endParaRPr lang="en-US"/>
          </a:p>
        </p:txBody>
      </p:sp>
      <p:sp>
        <p:nvSpPr>
          <p:cNvPr id="74758" name="AutoShape 6">
            <a:hlinkClick r:id="rId4" action="ppaction://hlinksldjump" highlightClick="1">
              <a:snd r:embed="rId2" name="camera.wav" builtIn="1"/>
            </a:hlinkClick>
          </p:cNvPr>
          <p:cNvSpPr>
            <a:spLocks noChangeArrowheads="1"/>
          </p:cNvSpPr>
          <p:nvPr/>
        </p:nvSpPr>
        <p:spPr bwMode="auto">
          <a:xfrm>
            <a:off x="3779838" y="3860800"/>
            <a:ext cx="2233612" cy="1008063"/>
          </a:xfrm>
          <a:prstGeom prst="actionButtonBlank">
            <a:avLst/>
          </a:prstGeom>
          <a:solidFill>
            <a:srgbClr val="FFFF00"/>
          </a:solidFill>
          <a:ln w="9525">
            <a:solidFill>
              <a:schemeClr val="accent2"/>
            </a:solidFill>
            <a:miter lim="800000"/>
            <a:headEnd/>
            <a:tailEnd/>
          </a:ln>
        </p:spPr>
        <p:txBody>
          <a:bodyPr wrap="none" anchor="ctr"/>
          <a:lstStyle/>
          <a:p>
            <a:pPr eaLnBrk="1" hangingPunct="1"/>
            <a:endParaRPr lang="en-US"/>
          </a:p>
        </p:txBody>
      </p:sp>
      <p:sp>
        <p:nvSpPr>
          <p:cNvPr id="74759" name="AutoShape 7">
            <a:hlinkClick r:id="rId5" action="ppaction://hlinksldjump" highlightClick="1">
              <a:snd r:embed="rId2" name="camera.wav" builtIn="1"/>
            </a:hlinkClick>
          </p:cNvPr>
          <p:cNvSpPr>
            <a:spLocks noChangeArrowheads="1"/>
          </p:cNvSpPr>
          <p:nvPr/>
        </p:nvSpPr>
        <p:spPr bwMode="auto">
          <a:xfrm>
            <a:off x="6321425" y="3835400"/>
            <a:ext cx="2233613" cy="1008063"/>
          </a:xfrm>
          <a:prstGeom prst="actionButtonBlank">
            <a:avLst/>
          </a:prstGeom>
          <a:solidFill>
            <a:srgbClr val="FF00FF"/>
          </a:solidFill>
          <a:ln w="9525">
            <a:solidFill>
              <a:srgbClr val="33CC33"/>
            </a:solidFill>
            <a:miter lim="800000"/>
            <a:headEnd/>
            <a:tailEnd/>
          </a:ln>
        </p:spPr>
        <p:txBody>
          <a:bodyPr wrap="none" anchor="ctr"/>
          <a:lstStyle/>
          <a:p>
            <a:pPr eaLnBrk="1" hangingPunct="1"/>
            <a:endParaRPr lang="en-US"/>
          </a:p>
        </p:txBody>
      </p:sp>
      <p:sp>
        <p:nvSpPr>
          <p:cNvPr id="4103" name="AutoShape 8">
            <a:hlinkClick r:id="rId6" action="ppaction://hlinksldjump" highlightClick="1">
              <a:snd r:embed="rId2" name="camera.wav" builtIn="1"/>
            </a:hlinkClick>
          </p:cNvPr>
          <p:cNvSpPr>
            <a:spLocks noChangeArrowheads="1"/>
          </p:cNvSpPr>
          <p:nvPr/>
        </p:nvSpPr>
        <p:spPr bwMode="auto">
          <a:xfrm>
            <a:off x="7451725" y="6021388"/>
            <a:ext cx="1692275" cy="836612"/>
          </a:xfrm>
          <a:prstGeom prst="actionButtonBlank">
            <a:avLst/>
          </a:prstGeom>
          <a:solidFill>
            <a:schemeClr val="accent1"/>
          </a:solidFill>
          <a:ln w="9525">
            <a:noFill/>
            <a:miter lim="800000"/>
            <a:headEnd/>
            <a:tailEnd/>
          </a:ln>
        </p:spPr>
        <p:txBody>
          <a:bodyPr wrap="none" anchor="ctr"/>
          <a:lstStyle/>
          <a:p>
            <a:pPr algn="ctr"/>
            <a:endParaRPr lang="en-US" sz="240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4757"/>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74757"/>
                                        </p:tgtEl>
                                      </p:cBhvr>
                                    </p:animEffect>
                                    <p:set>
                                      <p:cBhvr>
                                        <p:cTn id="7" dur="1" fill="hold">
                                          <p:stCondLst>
                                            <p:cond delay="499"/>
                                          </p:stCondLst>
                                        </p:cTn>
                                        <p:tgtEl>
                                          <p:spTgt spid="7475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nextCondLst>
                <p:cond evt="onClick" delay="0">
                  <p:tgtEl>
                    <p:spTgt spid="74757"/>
                  </p:tgtEl>
                </p:cond>
              </p:nextCondLst>
            </p:seq>
            <p:seq concurrent="1" nextAc="seek">
              <p:cTn id="8" restart="whenNotActive" fill="hold" evtFilter="cancelBubble" nodeType="interactiveSeq">
                <p:stCondLst>
                  <p:cond evt="onClick" delay="0">
                    <p:tgtEl>
                      <p:spTgt spid="7475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3" presetClass="exit" presetSubtype="0" fill="hold" grpId="0" nodeType="clickEffect">
                                  <p:stCondLst>
                                    <p:cond delay="0"/>
                                  </p:stCondLst>
                                  <p:childTnLst>
                                    <p:anim calcmode="lin" valueType="num">
                                      <p:cBhvr>
                                        <p:cTn id="12" dur="500"/>
                                        <p:tgtEl>
                                          <p:spTgt spid="74758"/>
                                        </p:tgtEl>
                                        <p:attrNameLst>
                                          <p:attrName>ppt_w</p:attrName>
                                        </p:attrNameLst>
                                      </p:cBhvr>
                                      <p:tavLst>
                                        <p:tav tm="0">
                                          <p:val>
                                            <p:strVal val="ppt_w"/>
                                          </p:val>
                                        </p:tav>
                                        <p:tav tm="100000">
                                          <p:val>
                                            <p:fltVal val="0"/>
                                          </p:val>
                                        </p:tav>
                                      </p:tavLst>
                                    </p:anim>
                                    <p:anim calcmode="lin" valueType="num">
                                      <p:cBhvr>
                                        <p:cTn id="13" dur="500"/>
                                        <p:tgtEl>
                                          <p:spTgt spid="74758"/>
                                        </p:tgtEl>
                                        <p:attrNameLst>
                                          <p:attrName>ppt_h</p:attrName>
                                        </p:attrNameLst>
                                      </p:cBhvr>
                                      <p:tavLst>
                                        <p:tav tm="0">
                                          <p:val>
                                            <p:strVal val="ppt_h"/>
                                          </p:val>
                                        </p:tav>
                                        <p:tav tm="100000">
                                          <p:val>
                                            <p:fltVal val="0"/>
                                          </p:val>
                                        </p:tav>
                                      </p:tavLst>
                                    </p:anim>
                                    <p:animEffect transition="out" filter="fade">
                                      <p:cBhvr>
                                        <p:cTn id="14" dur="500"/>
                                        <p:tgtEl>
                                          <p:spTgt spid="74758"/>
                                        </p:tgtEl>
                                      </p:cBhvr>
                                    </p:animEffect>
                                    <p:set>
                                      <p:cBhvr>
                                        <p:cTn id="15" dur="1" fill="hold">
                                          <p:stCondLst>
                                            <p:cond delay="499"/>
                                          </p:stCondLst>
                                        </p:cTn>
                                        <p:tgtEl>
                                          <p:spTgt spid="74758"/>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childTnLst>
                          </p:cTn>
                        </p:par>
                      </p:childTnLst>
                    </p:cTn>
                  </p:par>
                </p:childTnLst>
              </p:cTn>
              <p:nextCondLst>
                <p:cond evt="onClick" delay="0">
                  <p:tgtEl>
                    <p:spTgt spid="74758"/>
                  </p:tgtEl>
                </p:cond>
              </p:nextCondLst>
            </p:seq>
            <p:seq concurrent="1" nextAc="seek">
              <p:cTn id="16" restart="whenNotActive" fill="hold" evtFilter="cancelBubble" nodeType="interactiveSeq">
                <p:stCondLst>
                  <p:cond evt="onClick" delay="0">
                    <p:tgtEl>
                      <p:spTgt spid="74759"/>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4" presetClass="exit" presetSubtype="16" fill="hold" grpId="0" nodeType="clickEffect">
                                  <p:stCondLst>
                                    <p:cond delay="0"/>
                                  </p:stCondLst>
                                  <p:childTnLst>
                                    <p:animEffect transition="out" filter="box(in)">
                                      <p:cBhvr>
                                        <p:cTn id="20" dur="500"/>
                                        <p:tgtEl>
                                          <p:spTgt spid="74759"/>
                                        </p:tgtEl>
                                      </p:cBhvr>
                                    </p:animEffect>
                                    <p:set>
                                      <p:cBhvr>
                                        <p:cTn id="21" dur="1" fill="hold">
                                          <p:stCondLst>
                                            <p:cond delay="499"/>
                                          </p:stCondLst>
                                        </p:cTn>
                                        <p:tgtEl>
                                          <p:spTgt spid="7475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amera.wav" builtIn="1"/>
                                        </p:tgtEl>
                                      </p:cMediaNode>
                                    </p:audio>
                                  </p:subTnLst>
                                </p:cTn>
                              </p:par>
                            </p:childTnLst>
                          </p:cTn>
                        </p:par>
                      </p:childTnLst>
                    </p:cTn>
                  </p:par>
                </p:childTnLst>
              </p:cTn>
              <p:nextCondLst>
                <p:cond evt="onClick" delay="0">
                  <p:tgtEl>
                    <p:spTgt spid="74759"/>
                  </p:tgtEl>
                </p:cond>
              </p:nextCondLst>
            </p:seq>
          </p:childTnLst>
        </p:cTn>
      </p:par>
    </p:tnLst>
    <p:bldLst>
      <p:bldP spid="74757" grpId="0" animBg="1"/>
      <p:bldP spid="74758" grpId="0" animBg="1"/>
      <p:bldP spid="7475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258888" y="333375"/>
            <a:ext cx="6985000" cy="830263"/>
          </a:xfrm>
          <a:prstGeom prst="rect">
            <a:avLst/>
          </a:prstGeom>
          <a:noFill/>
          <a:ln w="9525">
            <a:noFill/>
            <a:miter lim="800000"/>
            <a:headEnd/>
            <a:tailEnd/>
          </a:ln>
        </p:spPr>
        <p:txBody>
          <a:bodyPr>
            <a:spAutoFit/>
          </a:bodyPr>
          <a:lstStyle/>
          <a:p>
            <a:pPr eaLnBrk="1" hangingPunct="1">
              <a:spcBef>
                <a:spcPct val="50000"/>
              </a:spcBef>
            </a:pPr>
            <a:r>
              <a:rPr lang="en-US" sz="2400"/>
              <a:t>Về đời nhà Trần nước ta bị giặc ngoại xâm nào xâm chiếm?( gồm 10  chữ cái)</a:t>
            </a:r>
          </a:p>
        </p:txBody>
      </p:sp>
      <p:pic>
        <p:nvPicPr>
          <p:cNvPr id="94237" name="Picture 29" descr="IMG1-28"/>
          <p:cNvPicPr>
            <a:picLocks noChangeAspect="1" noChangeArrowheads="1" noCrop="1"/>
          </p:cNvPicPr>
          <p:nvPr/>
        </p:nvPicPr>
        <p:blipFill>
          <a:blip r:embed="rId2"/>
          <a:srcRect/>
          <a:stretch>
            <a:fillRect/>
          </a:stretch>
        </p:blipFill>
        <p:spPr bwMode="auto">
          <a:xfrm>
            <a:off x="7524750" y="5589588"/>
            <a:ext cx="457200" cy="457200"/>
          </a:xfrm>
          <a:prstGeom prst="rect">
            <a:avLst/>
          </a:prstGeom>
          <a:noFill/>
          <a:ln w="9525">
            <a:noFill/>
            <a:miter lim="800000"/>
            <a:headEnd/>
            <a:tailEnd/>
          </a:ln>
        </p:spPr>
      </p:pic>
      <p:pic>
        <p:nvPicPr>
          <p:cNvPr id="94238" name="Picture 30" descr="8731-001-01-1062"/>
          <p:cNvPicPr>
            <a:picLocks noChangeAspect="1" noChangeArrowheads="1" noCrop="1"/>
          </p:cNvPicPr>
          <p:nvPr/>
        </p:nvPicPr>
        <p:blipFill>
          <a:blip r:embed="rId3"/>
          <a:srcRect/>
          <a:stretch>
            <a:fillRect/>
          </a:stretch>
        </p:blipFill>
        <p:spPr bwMode="auto">
          <a:xfrm>
            <a:off x="3995738" y="5445125"/>
            <a:ext cx="1095375" cy="1095375"/>
          </a:xfrm>
          <a:prstGeom prst="rect">
            <a:avLst/>
          </a:prstGeom>
          <a:noFill/>
          <a:ln w="9525">
            <a:noFill/>
            <a:miter lim="800000"/>
            <a:headEnd/>
            <a:tailEnd/>
          </a:ln>
        </p:spPr>
      </p:pic>
      <p:graphicFrame>
        <p:nvGraphicFramePr>
          <p:cNvPr id="94327" name="Group 119"/>
          <p:cNvGraphicFramePr>
            <a:graphicFrameLocks noGrp="1"/>
          </p:cNvGraphicFramePr>
          <p:nvPr>
            <p:ph idx="1"/>
          </p:nvPr>
        </p:nvGraphicFramePr>
        <p:xfrm>
          <a:off x="458788" y="3067050"/>
          <a:ext cx="8229600" cy="647700"/>
        </p:xfrm>
        <a:graphic>
          <a:graphicData uri="http://schemas.openxmlformats.org/drawingml/2006/table">
            <a:tbl>
              <a:tblPr/>
              <a:tblGrid>
                <a:gridCol w="728662"/>
                <a:gridCol w="917575"/>
                <a:gridCol w="822325"/>
                <a:gridCol w="823913"/>
                <a:gridCol w="822325"/>
                <a:gridCol w="822325"/>
                <a:gridCol w="823912"/>
                <a:gridCol w="822325"/>
                <a:gridCol w="823913"/>
                <a:gridCol w="822325"/>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329" name="Text Box 121"/>
          <p:cNvSpPr txBox="1">
            <a:spLocks noChangeArrowheads="1"/>
          </p:cNvSpPr>
          <p:nvPr/>
        </p:nvSpPr>
        <p:spPr bwMode="auto">
          <a:xfrm>
            <a:off x="468313" y="3141663"/>
            <a:ext cx="8207375" cy="400050"/>
          </a:xfrm>
          <a:prstGeom prst="rect">
            <a:avLst/>
          </a:prstGeom>
          <a:noFill/>
          <a:ln w="9525">
            <a:noFill/>
            <a:miter lim="800000"/>
            <a:headEnd/>
            <a:tailEnd/>
          </a:ln>
        </p:spPr>
        <p:txBody>
          <a:bodyPr>
            <a:spAutoFit/>
          </a:bodyPr>
          <a:lstStyle/>
          <a:p>
            <a:pPr>
              <a:spcBef>
                <a:spcPct val="50000"/>
              </a:spcBef>
            </a:pPr>
            <a:endParaRPr lang="en-US" sz="2000"/>
          </a:p>
        </p:txBody>
      </p:sp>
      <p:sp>
        <p:nvSpPr>
          <p:cNvPr id="94330" name="Text Box 122"/>
          <p:cNvSpPr txBox="1">
            <a:spLocks noChangeArrowheads="1"/>
          </p:cNvSpPr>
          <p:nvPr/>
        </p:nvSpPr>
        <p:spPr bwMode="auto">
          <a:xfrm>
            <a:off x="179388" y="3211513"/>
            <a:ext cx="8964612" cy="461962"/>
          </a:xfrm>
          <a:prstGeom prst="rect">
            <a:avLst/>
          </a:prstGeom>
          <a:noFill/>
          <a:ln w="9525">
            <a:noFill/>
            <a:miter lim="800000"/>
            <a:headEnd/>
            <a:tailEnd/>
          </a:ln>
        </p:spPr>
        <p:txBody>
          <a:bodyPr>
            <a:spAutoFit/>
          </a:bodyPr>
          <a:lstStyle/>
          <a:p>
            <a:pPr>
              <a:spcBef>
                <a:spcPct val="50000"/>
              </a:spcBef>
            </a:pPr>
            <a:r>
              <a:rPr lang="en-US" sz="2400">
                <a:latin typeface="Lucida Sans" pitchFamily="34" charset="0"/>
              </a:rPr>
              <a:t>   </a:t>
            </a:r>
            <a:r>
              <a:rPr lang="en-US" sz="2400"/>
              <a:t>M       Ô        N        G        N         G       U      Y       Ê      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4237"/>
                                        </p:tgtEl>
                                        <p:attrNameLst>
                                          <p:attrName>style.visibility</p:attrName>
                                        </p:attrNameLst>
                                      </p:cBhvr>
                                      <p:to>
                                        <p:strVal val="visible"/>
                                      </p:to>
                                    </p:set>
                                    <p:animEffect transition="in" filter="circle(in)">
                                      <p:cBhvr>
                                        <p:cTn id="7" dur="2000"/>
                                        <p:tgtEl>
                                          <p:spTgt spid="94237"/>
                                        </p:tgtEl>
                                      </p:cBhvr>
                                    </p:animEffect>
                                  </p:childTnLst>
                                </p:cTn>
                              </p:par>
                              <p:par>
                                <p:cTn id="8" presetID="6" presetClass="entr" presetSubtype="16" fill="hold" nodeType="withEffect">
                                  <p:stCondLst>
                                    <p:cond delay="0"/>
                                  </p:stCondLst>
                                  <p:childTnLst>
                                    <p:set>
                                      <p:cBhvr>
                                        <p:cTn id="9" dur="1" fill="hold">
                                          <p:stCondLst>
                                            <p:cond delay="0"/>
                                          </p:stCondLst>
                                        </p:cTn>
                                        <p:tgtEl>
                                          <p:spTgt spid="94238"/>
                                        </p:tgtEl>
                                        <p:attrNameLst>
                                          <p:attrName>style.visibility</p:attrName>
                                        </p:attrNameLst>
                                      </p:cBhvr>
                                      <p:to>
                                        <p:strVal val="visible"/>
                                      </p:to>
                                    </p:set>
                                    <p:animEffect transition="in" filter="circle(in)">
                                      <p:cBhvr>
                                        <p:cTn id="10" dur="2000"/>
                                        <p:tgtEl>
                                          <p:spTgt spid="942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4210"/>
                                        </p:tgtEl>
                                        <p:attrNameLst>
                                          <p:attrName>style.visibility</p:attrName>
                                        </p:attrNameLst>
                                      </p:cBhvr>
                                      <p:to>
                                        <p:strVal val="visible"/>
                                      </p:to>
                                    </p:set>
                                    <p:anim calcmode="lin" valueType="num">
                                      <p:cBhvr additive="base">
                                        <p:cTn id="15" dur="500" fill="hold"/>
                                        <p:tgtEl>
                                          <p:spTgt spid="94210"/>
                                        </p:tgtEl>
                                        <p:attrNameLst>
                                          <p:attrName>ppt_x</p:attrName>
                                        </p:attrNameLst>
                                      </p:cBhvr>
                                      <p:tavLst>
                                        <p:tav tm="0">
                                          <p:val>
                                            <p:strVal val="#ppt_x"/>
                                          </p:val>
                                        </p:tav>
                                        <p:tav tm="100000">
                                          <p:val>
                                            <p:strVal val="#ppt_x"/>
                                          </p:val>
                                        </p:tav>
                                      </p:tavLst>
                                    </p:anim>
                                    <p:anim calcmode="lin" valueType="num">
                                      <p:cBhvr additive="base">
                                        <p:cTn id="16" dur="500" fill="hold"/>
                                        <p:tgtEl>
                                          <p:spTgt spid="9421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4327"/>
                                        </p:tgtEl>
                                        <p:attrNameLst>
                                          <p:attrName>style.visibility</p:attrName>
                                        </p:attrNameLst>
                                      </p:cBhvr>
                                      <p:to>
                                        <p:strVal val="visible"/>
                                      </p:to>
                                    </p:set>
                                    <p:anim calcmode="lin" valueType="num">
                                      <p:cBhvr additive="base">
                                        <p:cTn id="21" dur="500" fill="hold"/>
                                        <p:tgtEl>
                                          <p:spTgt spid="94327"/>
                                        </p:tgtEl>
                                        <p:attrNameLst>
                                          <p:attrName>ppt_x</p:attrName>
                                        </p:attrNameLst>
                                      </p:cBhvr>
                                      <p:tavLst>
                                        <p:tav tm="0">
                                          <p:val>
                                            <p:strVal val="#ppt_x"/>
                                          </p:val>
                                        </p:tav>
                                        <p:tav tm="100000">
                                          <p:val>
                                            <p:strVal val="#ppt_x"/>
                                          </p:val>
                                        </p:tav>
                                      </p:tavLst>
                                    </p:anim>
                                    <p:anim calcmode="lin" valueType="num">
                                      <p:cBhvr additive="base">
                                        <p:cTn id="22" dur="500" fill="hold"/>
                                        <p:tgtEl>
                                          <p:spTgt spid="9432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nodePh="1">
                                  <p:stCondLst>
                                    <p:cond delay="0"/>
                                  </p:stCondLst>
                                  <p:endCondLst>
                                    <p:cond evt="begin" delay="0">
                                      <p:tn val="25"/>
                                    </p:cond>
                                  </p:endCondLst>
                                  <p:childTnLst>
                                    <p:set>
                                      <p:cBhvr>
                                        <p:cTn id="26" dur="1" fill="hold">
                                          <p:stCondLst>
                                            <p:cond delay="0"/>
                                          </p:stCondLst>
                                        </p:cTn>
                                        <p:tgtEl>
                                          <p:spTgt spid="94329"/>
                                        </p:tgtEl>
                                        <p:attrNameLst>
                                          <p:attrName>style.visibility</p:attrName>
                                        </p:attrNameLst>
                                      </p:cBhvr>
                                      <p:to>
                                        <p:strVal val="visible"/>
                                      </p:to>
                                    </p:set>
                                    <p:animEffect transition="in" filter="box(in)">
                                      <p:cBhvr>
                                        <p:cTn id="27" dur="500"/>
                                        <p:tgtEl>
                                          <p:spTgt spid="943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4330"/>
                                        </p:tgtEl>
                                        <p:attrNameLst>
                                          <p:attrName>style.visibility</p:attrName>
                                        </p:attrNameLst>
                                      </p:cBhvr>
                                      <p:to>
                                        <p:strVal val="visible"/>
                                      </p:to>
                                    </p:set>
                                    <p:animEffect transition="in" filter="blinds(horizontal)">
                                      <p:cBhvr>
                                        <p:cTn id="32" dur="500"/>
                                        <p:tgtEl>
                                          <p:spTgt spid="94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329" grpId="0"/>
      <p:bldP spid="943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403350" y="692150"/>
            <a:ext cx="6985000" cy="946150"/>
          </a:xfrm>
          <a:prstGeom prst="rect">
            <a:avLst/>
          </a:prstGeom>
          <a:noFill/>
          <a:ln w="9525">
            <a:noFill/>
            <a:miter lim="800000"/>
            <a:headEnd/>
            <a:tailEnd/>
          </a:ln>
        </p:spPr>
        <p:txBody>
          <a:bodyPr>
            <a:spAutoFit/>
          </a:bodyPr>
          <a:lstStyle/>
          <a:p>
            <a:pPr eaLnBrk="1" hangingPunct="1">
              <a:spcBef>
                <a:spcPct val="50000"/>
              </a:spcBef>
            </a:pPr>
            <a:r>
              <a:rPr lang="en-US" sz="2800"/>
              <a:t>Hội nghị tổ chức ở Bình Than do các bô lão họp bàn đó là </a:t>
            </a:r>
            <a:r>
              <a:rPr lang="en-US" sz="2800">
                <a:sym typeface="Wingdings" pitchFamily="2" charset="2"/>
              </a:rPr>
              <a:t>:</a:t>
            </a:r>
            <a:r>
              <a:rPr lang="en-US" sz="2800">
                <a:latin typeface="Lucida Sans" pitchFamily="34" charset="0"/>
                <a:sym typeface="Wingdings" pitchFamily="2" charset="2"/>
              </a:rPr>
              <a:t>( </a:t>
            </a:r>
            <a:r>
              <a:rPr lang="en-US" sz="2800">
                <a:sym typeface="Wingdings" pitchFamily="2" charset="2"/>
              </a:rPr>
              <a:t>gồm 15 chữ cái)</a:t>
            </a:r>
            <a:endParaRPr lang="en-US" sz="2800"/>
          </a:p>
        </p:txBody>
      </p:sp>
      <p:sp>
        <p:nvSpPr>
          <p:cNvPr id="23555" name="Text Box 19"/>
          <p:cNvSpPr txBox="1">
            <a:spLocks noChangeArrowheads="1"/>
          </p:cNvSpPr>
          <p:nvPr/>
        </p:nvSpPr>
        <p:spPr bwMode="auto">
          <a:xfrm>
            <a:off x="6732588" y="3213100"/>
            <a:ext cx="503237"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3556" name="Text Box 20"/>
          <p:cNvSpPr txBox="1">
            <a:spLocks noChangeArrowheads="1"/>
          </p:cNvSpPr>
          <p:nvPr/>
        </p:nvSpPr>
        <p:spPr bwMode="auto">
          <a:xfrm>
            <a:off x="3276600" y="2708275"/>
            <a:ext cx="503238"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3557" name="Text Box 21"/>
          <p:cNvSpPr txBox="1">
            <a:spLocks noChangeArrowheads="1"/>
          </p:cNvSpPr>
          <p:nvPr/>
        </p:nvSpPr>
        <p:spPr bwMode="auto">
          <a:xfrm>
            <a:off x="4211638" y="2708275"/>
            <a:ext cx="503237"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3558" name="Text Box 22"/>
          <p:cNvSpPr txBox="1">
            <a:spLocks noChangeArrowheads="1"/>
          </p:cNvSpPr>
          <p:nvPr/>
        </p:nvSpPr>
        <p:spPr bwMode="auto">
          <a:xfrm>
            <a:off x="3419475" y="2492375"/>
            <a:ext cx="503238"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3559" name="Text Box 25"/>
          <p:cNvSpPr txBox="1">
            <a:spLocks noChangeArrowheads="1"/>
          </p:cNvSpPr>
          <p:nvPr/>
        </p:nvSpPr>
        <p:spPr bwMode="auto">
          <a:xfrm>
            <a:off x="4500563" y="2708275"/>
            <a:ext cx="574675"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pic>
        <p:nvPicPr>
          <p:cNvPr id="23560" name="Picture 29" descr="IMG1-28"/>
          <p:cNvPicPr>
            <a:picLocks noChangeAspect="1" noChangeArrowheads="1" noCrop="1"/>
          </p:cNvPicPr>
          <p:nvPr/>
        </p:nvPicPr>
        <p:blipFill>
          <a:blip r:embed="rId2"/>
          <a:srcRect/>
          <a:stretch>
            <a:fillRect/>
          </a:stretch>
        </p:blipFill>
        <p:spPr bwMode="auto">
          <a:xfrm>
            <a:off x="7524750" y="5589588"/>
            <a:ext cx="457200" cy="457200"/>
          </a:xfrm>
          <a:prstGeom prst="rect">
            <a:avLst/>
          </a:prstGeom>
          <a:noFill/>
          <a:ln w="9525">
            <a:noFill/>
            <a:miter lim="800000"/>
            <a:headEnd/>
            <a:tailEnd/>
          </a:ln>
        </p:spPr>
      </p:pic>
      <p:pic>
        <p:nvPicPr>
          <p:cNvPr id="23561" name="Picture 30" descr="8731-001-01-1062"/>
          <p:cNvPicPr>
            <a:picLocks noChangeAspect="1" noChangeArrowheads="1" noCrop="1"/>
          </p:cNvPicPr>
          <p:nvPr/>
        </p:nvPicPr>
        <p:blipFill>
          <a:blip r:embed="rId3"/>
          <a:srcRect/>
          <a:stretch>
            <a:fillRect/>
          </a:stretch>
        </p:blipFill>
        <p:spPr bwMode="auto">
          <a:xfrm>
            <a:off x="3995738" y="5445125"/>
            <a:ext cx="1095375" cy="1095375"/>
          </a:xfrm>
          <a:prstGeom prst="rect">
            <a:avLst/>
          </a:prstGeom>
          <a:noFill/>
          <a:ln w="9525">
            <a:noFill/>
            <a:miter lim="800000"/>
            <a:headEnd/>
            <a:tailEnd/>
          </a:ln>
        </p:spPr>
      </p:pic>
      <p:graphicFrame>
        <p:nvGraphicFramePr>
          <p:cNvPr id="95340" name="Group 108"/>
          <p:cNvGraphicFramePr>
            <a:graphicFrameLocks noGrp="1"/>
          </p:cNvGraphicFramePr>
          <p:nvPr>
            <p:ph/>
          </p:nvPr>
        </p:nvGraphicFramePr>
        <p:xfrm>
          <a:off x="611188" y="2060575"/>
          <a:ext cx="8532812" cy="647700"/>
        </p:xfrm>
        <a:graphic>
          <a:graphicData uri="http://schemas.openxmlformats.org/drawingml/2006/table">
            <a:tbl>
              <a:tblPr/>
              <a:tblGrid>
                <a:gridCol w="568325"/>
                <a:gridCol w="569912"/>
                <a:gridCol w="568325"/>
                <a:gridCol w="568325"/>
                <a:gridCol w="568325"/>
                <a:gridCol w="569913"/>
                <a:gridCol w="568325"/>
                <a:gridCol w="569912"/>
                <a:gridCol w="569913"/>
                <a:gridCol w="568325"/>
                <a:gridCol w="568325"/>
                <a:gridCol w="568325"/>
                <a:gridCol w="569912"/>
                <a:gridCol w="568325"/>
                <a:gridCol w="568325"/>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342" name="Text Box 110"/>
          <p:cNvSpPr txBox="1">
            <a:spLocks noChangeArrowheads="1"/>
          </p:cNvSpPr>
          <p:nvPr/>
        </p:nvSpPr>
        <p:spPr bwMode="auto">
          <a:xfrm>
            <a:off x="684213" y="2117725"/>
            <a:ext cx="9144000" cy="400050"/>
          </a:xfrm>
          <a:prstGeom prst="rect">
            <a:avLst/>
          </a:prstGeom>
          <a:noFill/>
          <a:ln w="9525">
            <a:noFill/>
            <a:miter lim="800000"/>
            <a:headEnd/>
            <a:tailEnd/>
          </a:ln>
        </p:spPr>
        <p:txBody>
          <a:bodyPr>
            <a:spAutoFit/>
          </a:bodyPr>
          <a:lstStyle/>
          <a:p>
            <a:pPr>
              <a:spcBef>
                <a:spcPct val="50000"/>
              </a:spcBef>
            </a:pPr>
            <a:r>
              <a:rPr lang="en-US" sz="2000" b="1">
                <a:latin typeface="Lucida Sans" pitchFamily="34" charset="0"/>
              </a:rPr>
              <a:t> </a:t>
            </a:r>
            <a:r>
              <a:rPr lang="en-US" sz="2000" b="1"/>
              <a:t>H     Ộ     I      N       G     H     Ị        D     I        Ê     N     H       Ồ    N      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linds(horizontal)">
                                      <p:cBhvr>
                                        <p:cTn id="7" dur="5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5340"/>
                                        </p:tgtEl>
                                        <p:attrNameLst>
                                          <p:attrName>style.visibility</p:attrName>
                                        </p:attrNameLst>
                                      </p:cBhvr>
                                      <p:to>
                                        <p:strVal val="visible"/>
                                      </p:to>
                                    </p:set>
                                    <p:animEffect transition="in" filter="box(in)">
                                      <p:cBhvr>
                                        <p:cTn id="12" dur="500"/>
                                        <p:tgtEl>
                                          <p:spTgt spid="95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5342">
                                            <p:txEl>
                                              <p:pRg st="0" end="0"/>
                                            </p:txEl>
                                          </p:spTgt>
                                        </p:tgtEl>
                                        <p:attrNameLst>
                                          <p:attrName>style.visibility</p:attrName>
                                        </p:attrNameLst>
                                      </p:cBhvr>
                                      <p:to>
                                        <p:strVal val="visible"/>
                                      </p:to>
                                    </p:set>
                                    <p:animEffect transition="in" filter="blinds(horizontal)">
                                      <p:cBhvr>
                                        <p:cTn id="17" dur="500"/>
                                        <p:tgtEl>
                                          <p:spTgt spid="953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47813" y="692150"/>
            <a:ext cx="6985000" cy="1373188"/>
          </a:xfrm>
          <a:prstGeom prst="rect">
            <a:avLst/>
          </a:prstGeom>
          <a:noFill/>
          <a:ln w="9525">
            <a:noFill/>
            <a:miter lim="800000"/>
            <a:headEnd/>
            <a:tailEnd/>
          </a:ln>
        </p:spPr>
        <p:txBody>
          <a:bodyPr>
            <a:spAutoFit/>
          </a:bodyPr>
          <a:lstStyle/>
          <a:p>
            <a:pPr eaLnBrk="1" hangingPunct="1">
              <a:spcBef>
                <a:spcPct val="50000"/>
              </a:spcBef>
            </a:pPr>
            <a:r>
              <a:rPr lang="en-US" sz="2800"/>
              <a:t>Vị anh hùng nhỏ tuổi tham gia kháng chiến chống quân Mông –Nguyên là ai ?( gồm 12 chữ cái)</a:t>
            </a:r>
          </a:p>
        </p:txBody>
      </p:sp>
      <p:sp>
        <p:nvSpPr>
          <p:cNvPr id="24579" name="Text Box 3"/>
          <p:cNvSpPr txBox="1">
            <a:spLocks noChangeArrowheads="1"/>
          </p:cNvSpPr>
          <p:nvPr/>
        </p:nvSpPr>
        <p:spPr bwMode="auto">
          <a:xfrm>
            <a:off x="6443663" y="2997200"/>
            <a:ext cx="503237"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4580" name="Text Box 4"/>
          <p:cNvSpPr txBox="1">
            <a:spLocks noChangeArrowheads="1"/>
          </p:cNvSpPr>
          <p:nvPr/>
        </p:nvSpPr>
        <p:spPr bwMode="auto">
          <a:xfrm>
            <a:off x="3276600" y="2708275"/>
            <a:ext cx="503238"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4581" name="Text Box 5"/>
          <p:cNvSpPr txBox="1">
            <a:spLocks noChangeArrowheads="1"/>
          </p:cNvSpPr>
          <p:nvPr/>
        </p:nvSpPr>
        <p:spPr bwMode="auto">
          <a:xfrm>
            <a:off x="4211638" y="2708275"/>
            <a:ext cx="503237"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4582" name="Text Box 6"/>
          <p:cNvSpPr txBox="1">
            <a:spLocks noChangeArrowheads="1"/>
          </p:cNvSpPr>
          <p:nvPr/>
        </p:nvSpPr>
        <p:spPr bwMode="auto">
          <a:xfrm>
            <a:off x="3419475" y="2492375"/>
            <a:ext cx="503238"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97287" name="Text Box 7"/>
          <p:cNvSpPr txBox="1">
            <a:spLocks noChangeArrowheads="1"/>
          </p:cNvSpPr>
          <p:nvPr/>
        </p:nvSpPr>
        <p:spPr bwMode="auto">
          <a:xfrm>
            <a:off x="4500563" y="2708275"/>
            <a:ext cx="574675"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sp>
        <p:nvSpPr>
          <p:cNvPr id="97288" name="Text Box 8"/>
          <p:cNvSpPr txBox="1">
            <a:spLocks noChangeArrowheads="1"/>
          </p:cNvSpPr>
          <p:nvPr/>
        </p:nvSpPr>
        <p:spPr bwMode="auto">
          <a:xfrm>
            <a:off x="3348038" y="2708275"/>
            <a:ext cx="574675"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pic>
        <p:nvPicPr>
          <p:cNvPr id="97289" name="Picture 9" descr="IMG1-28"/>
          <p:cNvPicPr>
            <a:picLocks noChangeAspect="1" noChangeArrowheads="1" noCrop="1"/>
          </p:cNvPicPr>
          <p:nvPr/>
        </p:nvPicPr>
        <p:blipFill>
          <a:blip r:embed="rId2"/>
          <a:srcRect/>
          <a:stretch>
            <a:fillRect/>
          </a:stretch>
        </p:blipFill>
        <p:spPr bwMode="auto">
          <a:xfrm>
            <a:off x="7524750" y="5589588"/>
            <a:ext cx="457200" cy="457200"/>
          </a:xfrm>
          <a:prstGeom prst="rect">
            <a:avLst/>
          </a:prstGeom>
          <a:noFill/>
          <a:ln w="9525">
            <a:noFill/>
            <a:miter lim="800000"/>
            <a:headEnd/>
            <a:tailEnd/>
          </a:ln>
        </p:spPr>
      </p:pic>
      <p:pic>
        <p:nvPicPr>
          <p:cNvPr id="97290" name="Picture 10" descr="8731-001-01-1062"/>
          <p:cNvPicPr>
            <a:picLocks noChangeAspect="1" noChangeArrowheads="1" noCrop="1"/>
          </p:cNvPicPr>
          <p:nvPr/>
        </p:nvPicPr>
        <p:blipFill>
          <a:blip r:embed="rId3"/>
          <a:srcRect/>
          <a:stretch>
            <a:fillRect/>
          </a:stretch>
        </p:blipFill>
        <p:spPr bwMode="auto">
          <a:xfrm>
            <a:off x="3995738" y="5445125"/>
            <a:ext cx="1095375" cy="1095375"/>
          </a:xfrm>
          <a:prstGeom prst="rect">
            <a:avLst/>
          </a:prstGeom>
          <a:noFill/>
          <a:ln w="9525">
            <a:noFill/>
            <a:miter lim="800000"/>
            <a:headEnd/>
            <a:tailEnd/>
          </a:ln>
        </p:spPr>
      </p:pic>
      <p:graphicFrame>
        <p:nvGraphicFramePr>
          <p:cNvPr id="97340" name="Group 60"/>
          <p:cNvGraphicFramePr>
            <a:graphicFrameLocks noGrp="1"/>
          </p:cNvGraphicFramePr>
          <p:nvPr>
            <p:ph/>
          </p:nvPr>
        </p:nvGraphicFramePr>
        <p:xfrm>
          <a:off x="468313" y="2060575"/>
          <a:ext cx="8229600" cy="576263"/>
        </p:xfrm>
        <a:graphic>
          <a:graphicData uri="http://schemas.openxmlformats.org/drawingml/2006/table">
            <a:tbl>
              <a:tblPr/>
              <a:tblGrid>
                <a:gridCol w="685800"/>
                <a:gridCol w="685800"/>
                <a:gridCol w="685800"/>
                <a:gridCol w="685800"/>
                <a:gridCol w="685800"/>
                <a:gridCol w="685800"/>
                <a:gridCol w="685800"/>
                <a:gridCol w="685800"/>
                <a:gridCol w="685800"/>
                <a:gridCol w="685800"/>
                <a:gridCol w="685800"/>
                <a:gridCol w="685800"/>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15" name="Text Box 59"/>
          <p:cNvSpPr txBox="1">
            <a:spLocks noChangeArrowheads="1"/>
          </p:cNvSpPr>
          <p:nvPr/>
        </p:nvSpPr>
        <p:spPr bwMode="auto">
          <a:xfrm>
            <a:off x="323850" y="2060575"/>
            <a:ext cx="8424863" cy="457200"/>
          </a:xfrm>
          <a:prstGeom prst="rect">
            <a:avLst/>
          </a:prstGeom>
          <a:noFill/>
          <a:ln w="9525">
            <a:noFill/>
            <a:miter lim="800000"/>
            <a:headEnd/>
            <a:tailEnd/>
          </a:ln>
        </p:spPr>
        <p:txBody>
          <a:bodyPr>
            <a:spAutoFit/>
          </a:bodyPr>
          <a:lstStyle/>
          <a:p>
            <a:pPr>
              <a:spcBef>
                <a:spcPct val="50000"/>
              </a:spcBef>
            </a:pPr>
            <a:r>
              <a:rPr lang="en-US" sz="2400" b="1">
                <a:latin typeface="Lucida Sans" pitchFamily="34" charset="0"/>
              </a:rPr>
              <a:t>   </a:t>
            </a:r>
            <a:r>
              <a:rPr lang="en-US" sz="24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circle(in)">
                                      <p:cBhvr>
                                        <p:cTn id="7" dur="2000"/>
                                        <p:tgtEl>
                                          <p:spTgt spid="97289"/>
                                        </p:tgtEl>
                                      </p:cBhvr>
                                    </p:animEffect>
                                  </p:childTnLst>
                                </p:cTn>
                              </p:par>
                              <p:par>
                                <p:cTn id="8" presetID="6" presetClass="entr" presetSubtype="16" fill="hold" nodeType="withEffect">
                                  <p:stCondLst>
                                    <p:cond delay="0"/>
                                  </p:stCondLst>
                                  <p:childTnLst>
                                    <p:set>
                                      <p:cBhvr>
                                        <p:cTn id="9" dur="1" fill="hold">
                                          <p:stCondLst>
                                            <p:cond delay="0"/>
                                          </p:stCondLst>
                                        </p:cTn>
                                        <p:tgtEl>
                                          <p:spTgt spid="97290"/>
                                        </p:tgtEl>
                                        <p:attrNameLst>
                                          <p:attrName>style.visibility</p:attrName>
                                        </p:attrNameLst>
                                      </p:cBhvr>
                                      <p:to>
                                        <p:strVal val="visible"/>
                                      </p:to>
                                    </p:set>
                                    <p:animEffect transition="in" filter="circle(in)">
                                      <p:cBhvr>
                                        <p:cTn id="10" dur="2000"/>
                                        <p:tgtEl>
                                          <p:spTgt spid="972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728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7" presetClass="entr" presetSubtype="10" fill="hold" grpId="0" nodeType="withEffect" nodePh="1">
                                  <p:stCondLst>
                                    <p:cond delay="0"/>
                                  </p:stCondLst>
                                  <p:endCondLst>
                                    <p:cond evt="begin" delay="0">
                                      <p:tn val="14"/>
                                    </p:cond>
                                  </p:endCondLst>
                                  <p:childTnLst>
                                    <p:set>
                                      <p:cBhvr>
                                        <p:cTn id="15" dur="1" fill="hold">
                                          <p:stCondLst>
                                            <p:cond delay="0"/>
                                          </p:stCondLst>
                                        </p:cTn>
                                        <p:tgtEl>
                                          <p:spTgt spid="97287"/>
                                        </p:tgtEl>
                                        <p:attrNameLst>
                                          <p:attrName>style.visibility</p:attrName>
                                        </p:attrNameLst>
                                      </p:cBhvr>
                                      <p:to>
                                        <p:strVal val="visible"/>
                                      </p:to>
                                    </p:set>
                                    <p:anim calcmode="lin" valueType="num">
                                      <p:cBhvr>
                                        <p:cTn id="16" dur="500" fill="hold"/>
                                        <p:tgtEl>
                                          <p:spTgt spid="97287"/>
                                        </p:tgtEl>
                                        <p:attrNameLst>
                                          <p:attrName>ppt_w</p:attrName>
                                        </p:attrNameLst>
                                      </p:cBhvr>
                                      <p:tavLst>
                                        <p:tav tm="0">
                                          <p:val>
                                            <p:fltVal val="0"/>
                                          </p:val>
                                        </p:tav>
                                        <p:tav tm="100000">
                                          <p:val>
                                            <p:strVal val="#ppt_w"/>
                                          </p:val>
                                        </p:tav>
                                      </p:tavLst>
                                    </p:anim>
                                    <p:anim calcmode="lin" valueType="num">
                                      <p:cBhvr>
                                        <p:cTn id="17" dur="500" fill="hold"/>
                                        <p:tgtEl>
                                          <p:spTgt spid="97287"/>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nodePh="1">
                                  <p:stCondLst>
                                    <p:cond delay="0"/>
                                  </p:stCondLst>
                                  <p:endCondLst>
                                    <p:cond evt="begin" delay="0">
                                      <p:tn val="18"/>
                                    </p:cond>
                                  </p:endCondLst>
                                  <p:childTnLst>
                                    <p:set>
                                      <p:cBhvr>
                                        <p:cTn id="19" dur="1" fill="hold">
                                          <p:stCondLst>
                                            <p:cond delay="0"/>
                                          </p:stCondLst>
                                        </p:cTn>
                                        <p:tgtEl>
                                          <p:spTgt spid="97288"/>
                                        </p:tgtEl>
                                        <p:attrNameLst>
                                          <p:attrName>style.visibility</p:attrName>
                                        </p:attrNameLst>
                                      </p:cBhvr>
                                      <p:to>
                                        <p:strVal val="visible"/>
                                      </p:to>
                                    </p:set>
                                    <p:anim calcmode="lin" valueType="num">
                                      <p:cBhvr>
                                        <p:cTn id="20" dur="500" fill="hold"/>
                                        <p:tgtEl>
                                          <p:spTgt spid="97288"/>
                                        </p:tgtEl>
                                        <p:attrNameLst>
                                          <p:attrName>ppt_w</p:attrName>
                                        </p:attrNameLst>
                                      </p:cBhvr>
                                      <p:tavLst>
                                        <p:tav tm="0">
                                          <p:val>
                                            <p:fltVal val="0"/>
                                          </p:val>
                                        </p:tav>
                                        <p:tav tm="100000">
                                          <p:val>
                                            <p:strVal val="#ppt_w"/>
                                          </p:val>
                                        </p:tav>
                                      </p:tavLst>
                                    </p:anim>
                                    <p:anim calcmode="lin" valueType="num">
                                      <p:cBhvr>
                                        <p:cTn id="21" dur="500" fill="hold"/>
                                        <p:tgtEl>
                                          <p:spTgt spid="9728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7289"/>
                  </p:tgtEl>
                </p:cond>
              </p:nextCondLst>
            </p:seq>
          </p:childTnLst>
        </p:cTn>
      </p:par>
    </p:tnLst>
    <p:bldLst>
      <p:bldP spid="97287" grpId="0"/>
      <p:bldP spid="972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547813" y="692150"/>
            <a:ext cx="6985000" cy="1373188"/>
          </a:xfrm>
          <a:prstGeom prst="rect">
            <a:avLst/>
          </a:prstGeom>
          <a:noFill/>
          <a:ln w="9525">
            <a:noFill/>
            <a:miter lim="800000"/>
            <a:headEnd/>
            <a:tailEnd/>
          </a:ln>
        </p:spPr>
        <p:txBody>
          <a:bodyPr>
            <a:spAutoFit/>
          </a:bodyPr>
          <a:lstStyle/>
          <a:p>
            <a:pPr eaLnBrk="1" hangingPunct="1">
              <a:spcBef>
                <a:spcPct val="50000"/>
              </a:spcBef>
            </a:pPr>
            <a:r>
              <a:rPr lang="en-US" sz="2800"/>
              <a:t>Vị anh hùng nhỏ tuổi tham gia kháng chiến chống quân Mông –Nguyên là ai ?( gồm 12 chữ cái)</a:t>
            </a:r>
          </a:p>
        </p:txBody>
      </p:sp>
      <p:sp>
        <p:nvSpPr>
          <p:cNvPr id="25603" name="Text Box 3"/>
          <p:cNvSpPr txBox="1">
            <a:spLocks noChangeArrowheads="1"/>
          </p:cNvSpPr>
          <p:nvPr/>
        </p:nvSpPr>
        <p:spPr bwMode="auto">
          <a:xfrm>
            <a:off x="6443663" y="2997200"/>
            <a:ext cx="503237"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5604" name="Text Box 4"/>
          <p:cNvSpPr txBox="1">
            <a:spLocks noChangeArrowheads="1"/>
          </p:cNvSpPr>
          <p:nvPr/>
        </p:nvSpPr>
        <p:spPr bwMode="auto">
          <a:xfrm>
            <a:off x="3276600" y="2708275"/>
            <a:ext cx="503238"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5605" name="Text Box 5"/>
          <p:cNvSpPr txBox="1">
            <a:spLocks noChangeArrowheads="1"/>
          </p:cNvSpPr>
          <p:nvPr/>
        </p:nvSpPr>
        <p:spPr bwMode="auto">
          <a:xfrm>
            <a:off x="4211638" y="2708275"/>
            <a:ext cx="503237"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5606" name="Text Box 6"/>
          <p:cNvSpPr txBox="1">
            <a:spLocks noChangeArrowheads="1"/>
          </p:cNvSpPr>
          <p:nvPr/>
        </p:nvSpPr>
        <p:spPr bwMode="auto">
          <a:xfrm>
            <a:off x="3419475" y="2492375"/>
            <a:ext cx="503238"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5607" name="Text Box 7"/>
          <p:cNvSpPr txBox="1">
            <a:spLocks noChangeArrowheads="1"/>
          </p:cNvSpPr>
          <p:nvPr/>
        </p:nvSpPr>
        <p:spPr bwMode="auto">
          <a:xfrm>
            <a:off x="4500563" y="2708275"/>
            <a:ext cx="574675"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sp>
        <p:nvSpPr>
          <p:cNvPr id="25608" name="Text Box 8"/>
          <p:cNvSpPr txBox="1">
            <a:spLocks noChangeArrowheads="1"/>
          </p:cNvSpPr>
          <p:nvPr/>
        </p:nvSpPr>
        <p:spPr bwMode="auto">
          <a:xfrm>
            <a:off x="3348038" y="2708275"/>
            <a:ext cx="574675"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pic>
        <p:nvPicPr>
          <p:cNvPr id="25609" name="Picture 9" descr="IMG1-28"/>
          <p:cNvPicPr>
            <a:picLocks noChangeAspect="1" noChangeArrowheads="1" noCrop="1"/>
          </p:cNvPicPr>
          <p:nvPr/>
        </p:nvPicPr>
        <p:blipFill>
          <a:blip r:embed="rId2"/>
          <a:srcRect/>
          <a:stretch>
            <a:fillRect/>
          </a:stretch>
        </p:blipFill>
        <p:spPr bwMode="auto">
          <a:xfrm>
            <a:off x="7524750" y="5589588"/>
            <a:ext cx="457200" cy="457200"/>
          </a:xfrm>
          <a:prstGeom prst="rect">
            <a:avLst/>
          </a:prstGeom>
          <a:noFill/>
          <a:ln w="9525">
            <a:noFill/>
            <a:miter lim="800000"/>
            <a:headEnd/>
            <a:tailEnd/>
          </a:ln>
        </p:spPr>
      </p:pic>
      <p:pic>
        <p:nvPicPr>
          <p:cNvPr id="25610" name="Picture 10" descr="8731-001-01-1062"/>
          <p:cNvPicPr>
            <a:picLocks noChangeAspect="1" noChangeArrowheads="1" noCrop="1"/>
          </p:cNvPicPr>
          <p:nvPr/>
        </p:nvPicPr>
        <p:blipFill>
          <a:blip r:embed="rId3"/>
          <a:srcRect/>
          <a:stretch>
            <a:fillRect/>
          </a:stretch>
        </p:blipFill>
        <p:spPr bwMode="auto">
          <a:xfrm>
            <a:off x="3995738" y="5445125"/>
            <a:ext cx="1095375" cy="1095375"/>
          </a:xfrm>
          <a:prstGeom prst="rect">
            <a:avLst/>
          </a:prstGeom>
          <a:noFill/>
          <a:ln w="9525">
            <a:noFill/>
            <a:miter lim="800000"/>
            <a:headEnd/>
            <a:tailEnd/>
          </a:ln>
        </p:spPr>
      </p:pic>
      <p:graphicFrame>
        <p:nvGraphicFramePr>
          <p:cNvPr id="113675" name="Group 11"/>
          <p:cNvGraphicFramePr>
            <a:graphicFrameLocks noGrp="1"/>
          </p:cNvGraphicFramePr>
          <p:nvPr>
            <p:ph/>
          </p:nvPr>
        </p:nvGraphicFramePr>
        <p:xfrm>
          <a:off x="468313" y="3284538"/>
          <a:ext cx="8229600" cy="576262"/>
        </p:xfrm>
        <a:graphic>
          <a:graphicData uri="http://schemas.openxmlformats.org/drawingml/2006/table">
            <a:tbl>
              <a:tblPr/>
              <a:tblGrid>
                <a:gridCol w="685800"/>
                <a:gridCol w="685800"/>
                <a:gridCol w="685800"/>
                <a:gridCol w="685800"/>
                <a:gridCol w="685800"/>
                <a:gridCol w="685800"/>
                <a:gridCol w="685800"/>
                <a:gridCol w="685800"/>
                <a:gridCol w="685800"/>
                <a:gridCol w="685800"/>
                <a:gridCol w="685800"/>
                <a:gridCol w="685800"/>
              </a:tblGrid>
              <a:tr h="576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703" name="Text Box 39"/>
          <p:cNvSpPr txBox="1">
            <a:spLocks noChangeArrowheads="1"/>
          </p:cNvSpPr>
          <p:nvPr/>
        </p:nvSpPr>
        <p:spPr bwMode="auto">
          <a:xfrm>
            <a:off x="395288" y="3357563"/>
            <a:ext cx="8424862" cy="830262"/>
          </a:xfrm>
          <a:prstGeom prst="rect">
            <a:avLst/>
          </a:prstGeom>
          <a:noFill/>
          <a:ln w="9525">
            <a:noFill/>
            <a:miter lim="800000"/>
            <a:headEnd/>
            <a:tailEnd/>
          </a:ln>
        </p:spPr>
        <p:txBody>
          <a:bodyPr>
            <a:spAutoFit/>
          </a:bodyPr>
          <a:lstStyle/>
          <a:p>
            <a:pPr>
              <a:spcBef>
                <a:spcPct val="50000"/>
              </a:spcBef>
            </a:pPr>
            <a:r>
              <a:rPr lang="en-US" sz="2400" b="1"/>
              <a:t>   </a:t>
            </a:r>
            <a:r>
              <a:rPr lang="en-US" sz="2400" b="1">
                <a:solidFill>
                  <a:srgbClr val="FFFF00"/>
                </a:solidFill>
              </a:rPr>
              <a:t>T    R        Ầ      N       Q     U      Ố      C      T       O      Ả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Effect transition="in" filter="circle(in)">
                                      <p:cBhvr>
                                        <p:cTn id="7" dur="2000"/>
                                        <p:tgtEl>
                                          <p:spTgt spid="1136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3675"/>
                                        </p:tgtEl>
                                        <p:attrNameLst>
                                          <p:attrName>style.visibility</p:attrName>
                                        </p:attrNameLst>
                                      </p:cBhvr>
                                      <p:to>
                                        <p:strVal val="visible"/>
                                      </p:to>
                                    </p:set>
                                    <p:animEffect transition="in" filter="box(in)">
                                      <p:cBhvr>
                                        <p:cTn id="12" dur="500"/>
                                        <p:tgtEl>
                                          <p:spTgt spid="1136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3703">
                                            <p:txEl>
                                              <p:pRg st="0" end="0"/>
                                            </p:txEl>
                                          </p:spTgt>
                                        </p:tgtEl>
                                        <p:attrNameLst>
                                          <p:attrName>style.visibility</p:attrName>
                                        </p:attrNameLst>
                                      </p:cBhvr>
                                      <p:to>
                                        <p:strVal val="visible"/>
                                      </p:to>
                                    </p:set>
                                    <p:anim calcmode="lin" valueType="num">
                                      <p:cBhvr additive="base">
                                        <p:cTn id="17" dur="500" fill="hold"/>
                                        <p:tgtEl>
                                          <p:spTgt spid="11370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37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476375" y="1341438"/>
            <a:ext cx="6985000" cy="946150"/>
          </a:xfrm>
          <a:prstGeom prst="rect">
            <a:avLst/>
          </a:prstGeom>
          <a:noFill/>
          <a:ln w="9525">
            <a:noFill/>
            <a:miter lim="800000"/>
            <a:headEnd/>
            <a:tailEnd/>
          </a:ln>
        </p:spPr>
        <p:txBody>
          <a:bodyPr>
            <a:spAutoFit/>
          </a:bodyPr>
          <a:lstStyle/>
          <a:p>
            <a:pPr eaLnBrk="1" hangingPunct="1">
              <a:spcBef>
                <a:spcPct val="50000"/>
              </a:spcBef>
            </a:pPr>
            <a:r>
              <a:rPr lang="en-US" sz="2800"/>
              <a:t>Kế sách đánh giặc của vua tôi nhà Trần:(gồm  17 chữ cái)</a:t>
            </a:r>
          </a:p>
        </p:txBody>
      </p:sp>
      <p:sp>
        <p:nvSpPr>
          <p:cNvPr id="26627" name="Text Box 3"/>
          <p:cNvSpPr txBox="1">
            <a:spLocks noChangeArrowheads="1"/>
          </p:cNvSpPr>
          <p:nvPr/>
        </p:nvSpPr>
        <p:spPr bwMode="auto">
          <a:xfrm>
            <a:off x="6443663" y="2997200"/>
            <a:ext cx="503237"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6628" name="Text Box 4"/>
          <p:cNvSpPr txBox="1">
            <a:spLocks noChangeArrowheads="1"/>
          </p:cNvSpPr>
          <p:nvPr/>
        </p:nvSpPr>
        <p:spPr bwMode="auto">
          <a:xfrm>
            <a:off x="3276600" y="2708275"/>
            <a:ext cx="503238"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6629" name="Text Box 5"/>
          <p:cNvSpPr txBox="1">
            <a:spLocks noChangeArrowheads="1"/>
          </p:cNvSpPr>
          <p:nvPr/>
        </p:nvSpPr>
        <p:spPr bwMode="auto">
          <a:xfrm>
            <a:off x="4211638" y="2708275"/>
            <a:ext cx="503237"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6630" name="Text Box 6"/>
          <p:cNvSpPr txBox="1">
            <a:spLocks noChangeArrowheads="1"/>
          </p:cNvSpPr>
          <p:nvPr/>
        </p:nvSpPr>
        <p:spPr bwMode="auto">
          <a:xfrm>
            <a:off x="3419475" y="2492375"/>
            <a:ext cx="503238"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98311" name="Text Box 7"/>
          <p:cNvSpPr txBox="1">
            <a:spLocks noChangeArrowheads="1"/>
          </p:cNvSpPr>
          <p:nvPr/>
        </p:nvSpPr>
        <p:spPr bwMode="auto">
          <a:xfrm>
            <a:off x="4500563" y="2708275"/>
            <a:ext cx="574675"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sp>
        <p:nvSpPr>
          <p:cNvPr id="98312" name="Text Box 8"/>
          <p:cNvSpPr txBox="1">
            <a:spLocks noChangeArrowheads="1"/>
          </p:cNvSpPr>
          <p:nvPr/>
        </p:nvSpPr>
        <p:spPr bwMode="auto">
          <a:xfrm>
            <a:off x="3348038" y="2708275"/>
            <a:ext cx="574675"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pic>
        <p:nvPicPr>
          <p:cNvPr id="98313" name="Picture 9" descr="IMG1-28"/>
          <p:cNvPicPr>
            <a:picLocks noChangeAspect="1" noChangeArrowheads="1" noCrop="1"/>
          </p:cNvPicPr>
          <p:nvPr/>
        </p:nvPicPr>
        <p:blipFill>
          <a:blip r:embed="rId2"/>
          <a:srcRect/>
          <a:stretch>
            <a:fillRect/>
          </a:stretch>
        </p:blipFill>
        <p:spPr bwMode="auto">
          <a:xfrm>
            <a:off x="7524750" y="5589588"/>
            <a:ext cx="457200" cy="457200"/>
          </a:xfrm>
          <a:prstGeom prst="rect">
            <a:avLst/>
          </a:prstGeom>
          <a:noFill/>
          <a:ln w="9525">
            <a:noFill/>
            <a:miter lim="800000"/>
            <a:headEnd/>
            <a:tailEnd/>
          </a:ln>
        </p:spPr>
      </p:pic>
      <p:pic>
        <p:nvPicPr>
          <p:cNvPr id="98314" name="Picture 10" descr="8731-001-01-1062"/>
          <p:cNvPicPr>
            <a:picLocks noChangeAspect="1" noChangeArrowheads="1" noCrop="1"/>
          </p:cNvPicPr>
          <p:nvPr/>
        </p:nvPicPr>
        <p:blipFill>
          <a:blip r:embed="rId3"/>
          <a:srcRect/>
          <a:stretch>
            <a:fillRect/>
          </a:stretch>
        </p:blipFill>
        <p:spPr bwMode="auto">
          <a:xfrm>
            <a:off x="3995738" y="5445125"/>
            <a:ext cx="1095375" cy="1095375"/>
          </a:xfrm>
          <a:prstGeom prst="rect">
            <a:avLst/>
          </a:prstGeom>
          <a:noFill/>
          <a:ln w="9525">
            <a:noFill/>
            <a:miter lim="800000"/>
            <a:headEnd/>
            <a:tailEnd/>
          </a:ln>
        </p:spPr>
      </p:pic>
      <p:graphicFrame>
        <p:nvGraphicFramePr>
          <p:cNvPr id="98358" name="Group 54"/>
          <p:cNvGraphicFramePr>
            <a:graphicFrameLocks noGrp="1"/>
          </p:cNvGraphicFramePr>
          <p:nvPr>
            <p:ph/>
          </p:nvPr>
        </p:nvGraphicFramePr>
        <p:xfrm>
          <a:off x="506413" y="3178175"/>
          <a:ext cx="8229600" cy="517525"/>
        </p:xfrm>
        <a:graphic>
          <a:graphicData uri="http://schemas.openxmlformats.org/drawingml/2006/table">
            <a:tbl>
              <a:tblPr/>
              <a:tblGrid>
                <a:gridCol w="536575"/>
                <a:gridCol w="431800"/>
                <a:gridCol w="484187"/>
                <a:gridCol w="484188"/>
                <a:gridCol w="482600"/>
                <a:gridCol w="484187"/>
                <a:gridCol w="484188"/>
                <a:gridCol w="484187"/>
                <a:gridCol w="485775"/>
                <a:gridCol w="484188"/>
                <a:gridCol w="484187"/>
                <a:gridCol w="484188"/>
                <a:gridCol w="482600"/>
                <a:gridCol w="484187"/>
                <a:gridCol w="484188"/>
                <a:gridCol w="484187"/>
                <a:gridCol w="484188"/>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59" name="Text Box 55"/>
          <p:cNvSpPr txBox="1">
            <a:spLocks noChangeArrowheads="1"/>
          </p:cNvSpPr>
          <p:nvPr/>
        </p:nvSpPr>
        <p:spPr bwMode="auto">
          <a:xfrm>
            <a:off x="395288" y="3213100"/>
            <a:ext cx="8424862" cy="830263"/>
          </a:xfrm>
          <a:prstGeom prst="rect">
            <a:avLst/>
          </a:prstGeom>
          <a:noFill/>
          <a:ln w="9525">
            <a:noFill/>
            <a:miter lim="800000"/>
            <a:headEnd/>
            <a:tailEnd/>
          </a:ln>
        </p:spPr>
        <p:txBody>
          <a:bodyPr>
            <a:spAutoFit/>
          </a:bodyPr>
          <a:lstStyle/>
          <a:p>
            <a:pPr>
              <a:spcBef>
                <a:spcPct val="50000"/>
              </a:spcBef>
            </a:pPr>
            <a:r>
              <a:rPr lang="en-US" sz="2400" b="1">
                <a:latin typeface="Lucida Sans" pitchFamily="34" charset="0"/>
              </a:rPr>
              <a:t> </a:t>
            </a:r>
            <a:r>
              <a:rPr lang="en-US" sz="2400" b="1">
                <a:solidFill>
                  <a:schemeClr val="folHlink"/>
                </a:solidFill>
              </a:rPr>
              <a:t>V     </a:t>
            </a:r>
            <a:r>
              <a:rPr lang="vi-VN" sz="2400" b="1">
                <a:solidFill>
                  <a:schemeClr val="folHlink"/>
                </a:solidFill>
              </a:rPr>
              <a:t>Ư</a:t>
            </a:r>
            <a:r>
              <a:rPr lang="en-US" sz="2400" b="1">
                <a:solidFill>
                  <a:schemeClr val="folHlink"/>
                </a:solidFill>
              </a:rPr>
              <a:t>   Ờ    N   K   H    Ô   N   G   N    H   À    T   R    Ố   N   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8313"/>
                                        </p:tgtEl>
                                        <p:attrNameLst>
                                          <p:attrName>style.visibility</p:attrName>
                                        </p:attrNameLst>
                                      </p:cBhvr>
                                      <p:to>
                                        <p:strVal val="visible"/>
                                      </p:to>
                                    </p:set>
                                    <p:animEffect transition="in" filter="circle(in)">
                                      <p:cBhvr>
                                        <p:cTn id="7" dur="2000"/>
                                        <p:tgtEl>
                                          <p:spTgt spid="98313"/>
                                        </p:tgtEl>
                                      </p:cBhvr>
                                    </p:animEffect>
                                  </p:childTnLst>
                                </p:cTn>
                              </p:par>
                              <p:par>
                                <p:cTn id="8" presetID="6" presetClass="entr" presetSubtype="16" fill="hold" nodeType="withEffect">
                                  <p:stCondLst>
                                    <p:cond delay="0"/>
                                  </p:stCondLst>
                                  <p:childTnLst>
                                    <p:set>
                                      <p:cBhvr>
                                        <p:cTn id="9" dur="1" fill="hold">
                                          <p:stCondLst>
                                            <p:cond delay="0"/>
                                          </p:stCondLst>
                                        </p:cTn>
                                        <p:tgtEl>
                                          <p:spTgt spid="98314"/>
                                        </p:tgtEl>
                                        <p:attrNameLst>
                                          <p:attrName>style.visibility</p:attrName>
                                        </p:attrNameLst>
                                      </p:cBhvr>
                                      <p:to>
                                        <p:strVal val="visible"/>
                                      </p:to>
                                    </p:set>
                                    <p:animEffect transition="in" filter="circle(in)">
                                      <p:cBhvr>
                                        <p:cTn id="10" dur="2000"/>
                                        <p:tgtEl>
                                          <p:spTgt spid="98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8306"/>
                                        </p:tgtEl>
                                        <p:attrNameLst>
                                          <p:attrName>style.visibility</p:attrName>
                                        </p:attrNameLst>
                                      </p:cBhvr>
                                      <p:to>
                                        <p:strVal val="visible"/>
                                      </p:to>
                                    </p:set>
                                    <p:anim calcmode="lin" valueType="num">
                                      <p:cBhvr additive="base">
                                        <p:cTn id="15" dur="500" fill="hold"/>
                                        <p:tgtEl>
                                          <p:spTgt spid="98306"/>
                                        </p:tgtEl>
                                        <p:attrNameLst>
                                          <p:attrName>ppt_x</p:attrName>
                                        </p:attrNameLst>
                                      </p:cBhvr>
                                      <p:tavLst>
                                        <p:tav tm="0">
                                          <p:val>
                                            <p:strVal val="#ppt_x"/>
                                          </p:val>
                                        </p:tav>
                                        <p:tav tm="100000">
                                          <p:val>
                                            <p:strVal val="#ppt_x"/>
                                          </p:val>
                                        </p:tav>
                                      </p:tavLst>
                                    </p:anim>
                                    <p:anim calcmode="lin" valueType="num">
                                      <p:cBhvr additive="base">
                                        <p:cTn id="16" dur="500" fill="hold"/>
                                        <p:tgtEl>
                                          <p:spTgt spid="9830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98358"/>
                                        </p:tgtEl>
                                        <p:attrNameLst>
                                          <p:attrName>style.visibility</p:attrName>
                                        </p:attrNameLst>
                                      </p:cBhvr>
                                      <p:to>
                                        <p:strVal val="visible"/>
                                      </p:to>
                                    </p:set>
                                    <p:animEffect transition="in" filter="blinds(horizontal)">
                                      <p:cBhvr>
                                        <p:cTn id="21" dur="500"/>
                                        <p:tgtEl>
                                          <p:spTgt spid="983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8359"/>
                                        </p:tgtEl>
                                        <p:attrNameLst>
                                          <p:attrName>style.visibility</p:attrName>
                                        </p:attrNameLst>
                                      </p:cBhvr>
                                      <p:to>
                                        <p:strVal val="visible"/>
                                      </p:to>
                                    </p:set>
                                    <p:anim calcmode="lin" valueType="num">
                                      <p:cBhvr additive="base">
                                        <p:cTn id="26" dur="500" fill="hold"/>
                                        <p:tgtEl>
                                          <p:spTgt spid="98359"/>
                                        </p:tgtEl>
                                        <p:attrNameLst>
                                          <p:attrName>ppt_x</p:attrName>
                                        </p:attrNameLst>
                                      </p:cBhvr>
                                      <p:tavLst>
                                        <p:tav tm="0">
                                          <p:val>
                                            <p:strVal val="#ppt_x"/>
                                          </p:val>
                                        </p:tav>
                                        <p:tav tm="100000">
                                          <p:val>
                                            <p:strVal val="#ppt_x"/>
                                          </p:val>
                                        </p:tav>
                                      </p:tavLst>
                                    </p:anim>
                                    <p:anim calcmode="lin" valueType="num">
                                      <p:cBhvr additive="base">
                                        <p:cTn id="27" dur="500" fill="hold"/>
                                        <p:tgtEl>
                                          <p:spTgt spid="98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831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7" presetClass="entr" presetSubtype="10" fill="hold" grpId="0" nodeType="withEffect" nodePh="1">
                                  <p:stCondLst>
                                    <p:cond delay="0"/>
                                  </p:stCondLst>
                                  <p:endCondLst>
                                    <p:cond evt="begin" delay="0">
                                      <p:tn val="31"/>
                                    </p:cond>
                                  </p:endCondLst>
                                  <p:childTnLst>
                                    <p:set>
                                      <p:cBhvr>
                                        <p:cTn id="32" dur="1" fill="hold">
                                          <p:stCondLst>
                                            <p:cond delay="0"/>
                                          </p:stCondLst>
                                        </p:cTn>
                                        <p:tgtEl>
                                          <p:spTgt spid="98311"/>
                                        </p:tgtEl>
                                        <p:attrNameLst>
                                          <p:attrName>style.visibility</p:attrName>
                                        </p:attrNameLst>
                                      </p:cBhvr>
                                      <p:to>
                                        <p:strVal val="visible"/>
                                      </p:to>
                                    </p:set>
                                    <p:anim calcmode="lin" valueType="num">
                                      <p:cBhvr>
                                        <p:cTn id="33" dur="500" fill="hold"/>
                                        <p:tgtEl>
                                          <p:spTgt spid="98311"/>
                                        </p:tgtEl>
                                        <p:attrNameLst>
                                          <p:attrName>ppt_w</p:attrName>
                                        </p:attrNameLst>
                                      </p:cBhvr>
                                      <p:tavLst>
                                        <p:tav tm="0">
                                          <p:val>
                                            <p:fltVal val="0"/>
                                          </p:val>
                                        </p:tav>
                                        <p:tav tm="100000">
                                          <p:val>
                                            <p:strVal val="#ppt_w"/>
                                          </p:val>
                                        </p:tav>
                                      </p:tavLst>
                                    </p:anim>
                                    <p:anim calcmode="lin" valueType="num">
                                      <p:cBhvr>
                                        <p:cTn id="34" dur="500" fill="hold"/>
                                        <p:tgtEl>
                                          <p:spTgt spid="98311"/>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nodePh="1">
                                  <p:stCondLst>
                                    <p:cond delay="0"/>
                                  </p:stCondLst>
                                  <p:endCondLst>
                                    <p:cond evt="begin" delay="0">
                                      <p:tn val="35"/>
                                    </p:cond>
                                  </p:endCondLst>
                                  <p:childTnLst>
                                    <p:set>
                                      <p:cBhvr>
                                        <p:cTn id="36" dur="1" fill="hold">
                                          <p:stCondLst>
                                            <p:cond delay="0"/>
                                          </p:stCondLst>
                                        </p:cTn>
                                        <p:tgtEl>
                                          <p:spTgt spid="98312"/>
                                        </p:tgtEl>
                                        <p:attrNameLst>
                                          <p:attrName>style.visibility</p:attrName>
                                        </p:attrNameLst>
                                      </p:cBhvr>
                                      <p:to>
                                        <p:strVal val="visible"/>
                                      </p:to>
                                    </p:set>
                                    <p:anim calcmode="lin" valueType="num">
                                      <p:cBhvr>
                                        <p:cTn id="37" dur="500" fill="hold"/>
                                        <p:tgtEl>
                                          <p:spTgt spid="98312"/>
                                        </p:tgtEl>
                                        <p:attrNameLst>
                                          <p:attrName>ppt_w</p:attrName>
                                        </p:attrNameLst>
                                      </p:cBhvr>
                                      <p:tavLst>
                                        <p:tav tm="0">
                                          <p:val>
                                            <p:fltVal val="0"/>
                                          </p:val>
                                        </p:tav>
                                        <p:tav tm="100000">
                                          <p:val>
                                            <p:strVal val="#ppt_w"/>
                                          </p:val>
                                        </p:tav>
                                      </p:tavLst>
                                    </p:anim>
                                    <p:anim calcmode="lin" valueType="num">
                                      <p:cBhvr>
                                        <p:cTn id="38" dur="500" fill="hold"/>
                                        <p:tgtEl>
                                          <p:spTgt spid="9831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8313"/>
                  </p:tgtEl>
                </p:cond>
              </p:nextCondLst>
            </p:seq>
          </p:childTnLst>
        </p:cTn>
      </p:par>
    </p:tnLst>
    <p:bldLst>
      <p:bldP spid="98306" grpId="0"/>
      <p:bldP spid="98311" grpId="0"/>
      <p:bldP spid="98312" grpId="0"/>
      <p:bldP spid="983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042988" y="981075"/>
            <a:ext cx="6985000" cy="946150"/>
          </a:xfrm>
          <a:prstGeom prst="rect">
            <a:avLst/>
          </a:prstGeom>
          <a:noFill/>
          <a:ln w="9525">
            <a:noFill/>
            <a:miter lim="800000"/>
            <a:headEnd/>
            <a:tailEnd/>
          </a:ln>
        </p:spPr>
        <p:txBody>
          <a:bodyPr>
            <a:spAutoFit/>
          </a:bodyPr>
          <a:lstStyle/>
          <a:p>
            <a:pPr eaLnBrk="1" hangingPunct="1">
              <a:spcBef>
                <a:spcPct val="50000"/>
              </a:spcBef>
            </a:pPr>
            <a:r>
              <a:rPr lang="en-US" sz="2800"/>
              <a:t>Lá cờ thêu sáu chữ vàng đựơc mang tên :(gồm 22 chữ cái</a:t>
            </a:r>
            <a:r>
              <a:rPr lang="en-US" sz="2800">
                <a:latin typeface="Lucida Sans" pitchFamily="34" charset="0"/>
              </a:rPr>
              <a:t> )</a:t>
            </a:r>
            <a:endParaRPr lang="en-US" sz="2800"/>
          </a:p>
        </p:txBody>
      </p:sp>
      <p:pic>
        <p:nvPicPr>
          <p:cNvPr id="99337" name="Picture 9" descr="IMG1-28"/>
          <p:cNvPicPr>
            <a:picLocks noChangeAspect="1" noChangeArrowheads="1" noCrop="1"/>
          </p:cNvPicPr>
          <p:nvPr/>
        </p:nvPicPr>
        <p:blipFill>
          <a:blip r:embed="rId2"/>
          <a:srcRect/>
          <a:stretch>
            <a:fillRect/>
          </a:stretch>
        </p:blipFill>
        <p:spPr bwMode="auto">
          <a:xfrm>
            <a:off x="7524750" y="5589588"/>
            <a:ext cx="457200" cy="457200"/>
          </a:xfrm>
          <a:prstGeom prst="rect">
            <a:avLst/>
          </a:prstGeom>
          <a:noFill/>
          <a:ln w="9525">
            <a:noFill/>
            <a:miter lim="800000"/>
            <a:headEnd/>
            <a:tailEnd/>
          </a:ln>
        </p:spPr>
      </p:pic>
      <p:pic>
        <p:nvPicPr>
          <p:cNvPr id="99338" name="Picture 10" descr="8731-001-01-1062"/>
          <p:cNvPicPr>
            <a:picLocks noChangeAspect="1" noChangeArrowheads="1" noCrop="1"/>
          </p:cNvPicPr>
          <p:nvPr/>
        </p:nvPicPr>
        <p:blipFill>
          <a:blip r:embed="rId3"/>
          <a:srcRect/>
          <a:stretch>
            <a:fillRect/>
          </a:stretch>
        </p:blipFill>
        <p:spPr bwMode="auto">
          <a:xfrm>
            <a:off x="3995738" y="5445125"/>
            <a:ext cx="1095375" cy="1095375"/>
          </a:xfrm>
          <a:prstGeom prst="rect">
            <a:avLst/>
          </a:prstGeom>
          <a:noFill/>
          <a:ln w="9525">
            <a:noFill/>
            <a:miter lim="800000"/>
            <a:headEnd/>
            <a:tailEnd/>
          </a:ln>
        </p:spPr>
      </p:pic>
      <p:graphicFrame>
        <p:nvGraphicFramePr>
          <p:cNvPr id="99393" name="Group 65"/>
          <p:cNvGraphicFramePr>
            <a:graphicFrameLocks noGrp="1"/>
          </p:cNvGraphicFramePr>
          <p:nvPr>
            <p:ph/>
          </p:nvPr>
        </p:nvGraphicFramePr>
        <p:xfrm>
          <a:off x="468313" y="2420938"/>
          <a:ext cx="8280400" cy="517525"/>
        </p:xfrm>
        <a:graphic>
          <a:graphicData uri="http://schemas.openxmlformats.org/drawingml/2006/table">
            <a:tbl>
              <a:tblPr/>
              <a:tblGrid>
                <a:gridCol w="374650"/>
                <a:gridCol w="373062"/>
                <a:gridCol w="374650"/>
                <a:gridCol w="373063"/>
                <a:gridCol w="376237"/>
                <a:gridCol w="371475"/>
                <a:gridCol w="376238"/>
                <a:gridCol w="373062"/>
                <a:gridCol w="374650"/>
                <a:gridCol w="373063"/>
                <a:gridCol w="374650"/>
                <a:gridCol w="374650"/>
                <a:gridCol w="373062"/>
                <a:gridCol w="374650"/>
                <a:gridCol w="373063"/>
                <a:gridCol w="376237"/>
                <a:gridCol w="371475"/>
                <a:gridCol w="376238"/>
                <a:gridCol w="373062"/>
                <a:gridCol w="374650"/>
                <a:gridCol w="373063"/>
                <a:gridCol w="42545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18" marB="456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92" name="Text Box 64"/>
          <p:cNvSpPr txBox="1">
            <a:spLocks noChangeArrowheads="1"/>
          </p:cNvSpPr>
          <p:nvPr/>
        </p:nvSpPr>
        <p:spPr bwMode="auto">
          <a:xfrm>
            <a:off x="539750" y="2420938"/>
            <a:ext cx="9001125" cy="461962"/>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P H  Á  C  </a:t>
            </a:r>
            <a:r>
              <a:rPr lang="vi-VN" sz="2400" b="1">
                <a:solidFill>
                  <a:srgbClr val="FF0000"/>
                </a:solidFill>
              </a:rPr>
              <a:t>Ư</a:t>
            </a:r>
            <a:r>
              <a:rPr lang="en-US" sz="2400" b="1">
                <a:solidFill>
                  <a:srgbClr val="FF0000"/>
                </a:solidFill>
              </a:rPr>
              <a:t> Ờ N  G  Đ  Ị   C  H  B Á  O  H  O  À  N G  Â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9337"/>
                                        </p:tgtEl>
                                        <p:attrNameLst>
                                          <p:attrName>style.visibility</p:attrName>
                                        </p:attrNameLst>
                                      </p:cBhvr>
                                      <p:to>
                                        <p:strVal val="visible"/>
                                      </p:to>
                                    </p:set>
                                    <p:animEffect transition="in" filter="circle(in)">
                                      <p:cBhvr>
                                        <p:cTn id="7" dur="2000"/>
                                        <p:tgtEl>
                                          <p:spTgt spid="99337"/>
                                        </p:tgtEl>
                                      </p:cBhvr>
                                    </p:animEffect>
                                  </p:childTnLst>
                                </p:cTn>
                              </p:par>
                              <p:par>
                                <p:cTn id="8" presetID="6" presetClass="entr" presetSubtype="16" fill="hold" nodeType="withEffect">
                                  <p:stCondLst>
                                    <p:cond delay="0"/>
                                  </p:stCondLst>
                                  <p:childTnLst>
                                    <p:set>
                                      <p:cBhvr>
                                        <p:cTn id="9" dur="1" fill="hold">
                                          <p:stCondLst>
                                            <p:cond delay="0"/>
                                          </p:stCondLst>
                                        </p:cTn>
                                        <p:tgtEl>
                                          <p:spTgt spid="99338"/>
                                        </p:tgtEl>
                                        <p:attrNameLst>
                                          <p:attrName>style.visibility</p:attrName>
                                        </p:attrNameLst>
                                      </p:cBhvr>
                                      <p:to>
                                        <p:strVal val="visible"/>
                                      </p:to>
                                    </p:set>
                                    <p:animEffect transition="in" filter="circle(in)">
                                      <p:cBhvr>
                                        <p:cTn id="10" dur="2000"/>
                                        <p:tgtEl>
                                          <p:spTgt spid="993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9330"/>
                                        </p:tgtEl>
                                        <p:attrNameLst>
                                          <p:attrName>style.visibility</p:attrName>
                                        </p:attrNameLst>
                                      </p:cBhvr>
                                      <p:to>
                                        <p:strVal val="visible"/>
                                      </p:to>
                                    </p:set>
                                    <p:anim calcmode="lin" valueType="num">
                                      <p:cBhvr additive="base">
                                        <p:cTn id="15" dur="500" fill="hold"/>
                                        <p:tgtEl>
                                          <p:spTgt spid="99330"/>
                                        </p:tgtEl>
                                        <p:attrNameLst>
                                          <p:attrName>ppt_x</p:attrName>
                                        </p:attrNameLst>
                                      </p:cBhvr>
                                      <p:tavLst>
                                        <p:tav tm="0">
                                          <p:val>
                                            <p:strVal val="#ppt_x"/>
                                          </p:val>
                                        </p:tav>
                                        <p:tav tm="100000">
                                          <p:val>
                                            <p:strVal val="#ppt_x"/>
                                          </p:val>
                                        </p:tav>
                                      </p:tavLst>
                                    </p:anim>
                                    <p:anim calcmode="lin" valueType="num">
                                      <p:cBhvr additive="base">
                                        <p:cTn id="16" dur="500" fill="hold"/>
                                        <p:tgtEl>
                                          <p:spTgt spid="9933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99393"/>
                                        </p:tgtEl>
                                        <p:attrNameLst>
                                          <p:attrName>style.visibility</p:attrName>
                                        </p:attrNameLst>
                                      </p:cBhvr>
                                      <p:to>
                                        <p:strVal val="visible"/>
                                      </p:to>
                                    </p:set>
                                    <p:animEffect transition="in" filter="blinds(horizontal)">
                                      <p:cBhvr>
                                        <p:cTn id="21" dur="500"/>
                                        <p:tgtEl>
                                          <p:spTgt spid="9939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99392"/>
                                        </p:tgtEl>
                                        <p:attrNameLst>
                                          <p:attrName>style.visibility</p:attrName>
                                        </p:attrNameLst>
                                      </p:cBhvr>
                                      <p:to>
                                        <p:strVal val="visible"/>
                                      </p:to>
                                    </p:set>
                                    <p:animEffect transition="in" filter="diamond(in)">
                                      <p:cBhvr>
                                        <p:cTn id="26" dur="2000"/>
                                        <p:tgtEl>
                                          <p:spTgt spid="99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34925" y="2530475"/>
            <a:ext cx="8229600" cy="1081088"/>
          </a:xfrm>
        </p:spPr>
        <p:txBody>
          <a:bodyPr/>
          <a:lstStyle/>
          <a:p>
            <a:pPr eaLnBrk="1" hangingPunct="1">
              <a:buFontTx/>
              <a:buNone/>
            </a:pPr>
            <a:r>
              <a:rPr lang="en-US" b="1" u="sng" smtClean="0"/>
              <a:t>Bài học</a:t>
            </a:r>
            <a:r>
              <a:rPr lang="en-US" smtClean="0"/>
              <a:t> : sgk trang 42</a:t>
            </a:r>
          </a:p>
        </p:txBody>
      </p:sp>
      <p:sp>
        <p:nvSpPr>
          <p:cNvPr id="28675" name="Rectangle 4"/>
          <p:cNvSpPr>
            <a:spLocks noChangeArrowheads="1"/>
          </p:cNvSpPr>
          <p:nvPr/>
        </p:nvSpPr>
        <p:spPr bwMode="auto">
          <a:xfrm>
            <a:off x="1143000" y="1481138"/>
            <a:ext cx="6858000" cy="1587500"/>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FF0000"/>
                </a:solidFill>
              </a:rPr>
              <a:t>Cuộc kháng chiến chống quân xâm lược Mông - Nguyên.</a:t>
            </a:r>
          </a:p>
          <a:p>
            <a:pPr algn="ctr" eaLnBrk="1" hangingPunct="1">
              <a:spcBef>
                <a:spcPct val="50000"/>
              </a:spcBef>
            </a:pPr>
            <a:endParaRPr lang="en-US" sz="2800" b="1">
              <a:solidFill>
                <a:srgbClr val="FF0000"/>
              </a:solidFill>
            </a:endParaRPr>
          </a:p>
        </p:txBody>
      </p:sp>
      <p:sp>
        <p:nvSpPr>
          <p:cNvPr id="115717" name="Rectangle 5"/>
          <p:cNvSpPr>
            <a:spLocks noChangeArrowheads="1"/>
          </p:cNvSpPr>
          <p:nvPr/>
        </p:nvSpPr>
        <p:spPr bwMode="auto">
          <a:xfrm>
            <a:off x="76200" y="3721100"/>
            <a:ext cx="8458200" cy="457200"/>
          </a:xfrm>
          <a:prstGeom prst="rect">
            <a:avLst/>
          </a:prstGeom>
          <a:noFill/>
          <a:ln w="9525">
            <a:noFill/>
            <a:miter lim="800000"/>
            <a:headEnd/>
            <a:tailEnd/>
          </a:ln>
          <a:effectLst/>
        </p:spPr>
        <p:txBody>
          <a:bodyPr>
            <a:spAutoFit/>
          </a:bodyPr>
          <a:lstStyle/>
          <a:p>
            <a:pPr eaLnBrk="1" hangingPunct="1">
              <a:defRPr/>
            </a:pPr>
            <a:r>
              <a:rPr lang="en-US" sz="2400" b="1" u="sng">
                <a:solidFill>
                  <a:schemeClr val="folHlink"/>
                </a:solidFill>
                <a:effectLst>
                  <a:outerShdw blurRad="38100" dist="38100" dir="2700000" algn="tl">
                    <a:srgbClr val="C0C0C0"/>
                  </a:outerShdw>
                </a:effectLst>
                <a:latin typeface="Arial"/>
              </a:rPr>
              <a:t>1.</a:t>
            </a:r>
            <a:r>
              <a:rPr lang="en-US" sz="2000" b="1" u="sng">
                <a:solidFill>
                  <a:schemeClr val="folHlink"/>
                </a:solidFill>
                <a:effectLst>
                  <a:outerShdw blurRad="38100" dist="38100" dir="2700000" algn="tl">
                    <a:srgbClr val="C0C0C0"/>
                  </a:outerShdw>
                </a:effectLst>
                <a:latin typeface="Arial"/>
              </a:rPr>
              <a:t> </a:t>
            </a:r>
            <a:r>
              <a:rPr lang="en-US" sz="2400" b="1" u="sng">
                <a:solidFill>
                  <a:schemeClr val="folHlink"/>
                </a:solidFill>
                <a:effectLst>
                  <a:outerShdw blurRad="38100" dist="38100" dir="2700000" algn="tl">
                    <a:srgbClr val="C0C0C0"/>
                  </a:outerShdw>
                </a:effectLst>
                <a:latin typeface="Arial"/>
              </a:rPr>
              <a:t>Ý chí quyết tâm đánh giăc của vua tôi nhà Trần</a:t>
            </a:r>
          </a:p>
        </p:txBody>
      </p:sp>
      <p:sp>
        <p:nvSpPr>
          <p:cNvPr id="28677" name="Rectangle 6"/>
          <p:cNvSpPr>
            <a:spLocks noChangeArrowheads="1"/>
          </p:cNvSpPr>
          <p:nvPr/>
        </p:nvSpPr>
        <p:spPr bwMode="auto">
          <a:xfrm>
            <a:off x="65088" y="4551363"/>
            <a:ext cx="8534400" cy="1200150"/>
          </a:xfrm>
          <a:prstGeom prst="rect">
            <a:avLst/>
          </a:prstGeom>
          <a:noFill/>
          <a:ln w="9525">
            <a:noFill/>
            <a:miter lim="800000"/>
            <a:headEnd/>
            <a:tailEnd/>
          </a:ln>
        </p:spPr>
        <p:txBody>
          <a:bodyPr>
            <a:spAutoFit/>
          </a:bodyPr>
          <a:lstStyle/>
          <a:p>
            <a:pPr eaLnBrk="1" hangingPunct="1"/>
            <a:r>
              <a:rPr lang="en-US" sz="2400" b="1" u="sng">
                <a:solidFill>
                  <a:schemeClr val="folHlink"/>
                </a:solidFill>
              </a:rPr>
              <a:t>2.Kế sách đánh giặc của vua tôi nhà Trần và kết quả của cuộc kháng chiến.</a:t>
            </a:r>
            <a:r>
              <a:rPr lang="en-US" sz="2400">
                <a:solidFill>
                  <a:schemeClr val="folHlink"/>
                </a:solidFill>
              </a:rPr>
              <a:t> </a:t>
            </a:r>
          </a:p>
          <a:p>
            <a:pPr eaLnBrk="1" hangingPunct="1"/>
            <a:r>
              <a:rPr lang="en-US" sz="2400">
                <a:solidFill>
                  <a:schemeClr val="folHlink"/>
                </a:solidFill>
              </a:rPr>
              <a:t>  </a:t>
            </a:r>
            <a:endParaRPr lang="en-US" sz="2400" u="sng">
              <a:solidFill>
                <a:schemeClr val="folHlink"/>
              </a:solidFill>
            </a:endParaRPr>
          </a:p>
        </p:txBody>
      </p:sp>
      <p:sp>
        <p:nvSpPr>
          <p:cNvPr id="28678" name="Rectangle 7"/>
          <p:cNvSpPr>
            <a:spLocks noChangeArrowheads="1"/>
          </p:cNvSpPr>
          <p:nvPr/>
        </p:nvSpPr>
        <p:spPr bwMode="auto">
          <a:xfrm>
            <a:off x="0" y="5661025"/>
            <a:ext cx="8532813" cy="1196975"/>
          </a:xfrm>
          <a:prstGeom prst="rect">
            <a:avLst/>
          </a:prstGeom>
          <a:noFill/>
          <a:ln w="9525">
            <a:noFill/>
            <a:miter lim="800000"/>
            <a:headEnd/>
            <a:tailEnd/>
          </a:ln>
        </p:spPr>
        <p:txBody>
          <a:bodyPr/>
          <a:lstStyle/>
          <a:p>
            <a:pPr marL="342900" indent="-342900" eaLnBrk="1" hangingPunct="1">
              <a:spcBef>
                <a:spcPct val="20000"/>
              </a:spcBef>
            </a:pPr>
            <a:r>
              <a:rPr lang="en-US" sz="2400" b="1" u="sng">
                <a:solidFill>
                  <a:schemeClr val="folHlink"/>
                </a:solidFill>
              </a:rPr>
              <a:t>3.Tấm gương yêu nước của Trần Quốc Toản.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6" name="My heart will go on (Celine Dion).MP3">
            <a:hlinkClick r:id="" action="ppaction://media"/>
          </p:cNvPr>
          <p:cNvPicPr>
            <a:picLocks noRot="1" noChangeAspect="1" noChangeArrowheads="1"/>
          </p:cNvPicPr>
          <p:nvPr>
            <a:audioFile r:link="rId1"/>
          </p:nvPr>
        </p:nvPicPr>
        <p:blipFill>
          <a:blip r:embed="rId3"/>
          <a:srcRect/>
          <a:stretch>
            <a:fillRect/>
          </a:stretch>
        </p:blipFill>
        <p:spPr bwMode="auto">
          <a:xfrm>
            <a:off x="4427538" y="4652963"/>
            <a:ext cx="304800" cy="304800"/>
          </a:xfrm>
          <a:prstGeom prst="rect">
            <a:avLst/>
          </a:prstGeom>
          <a:noFill/>
          <a:ln w="9525">
            <a:noFill/>
            <a:miter lim="800000"/>
            <a:headEnd/>
            <a:tailEnd/>
          </a:ln>
        </p:spPr>
      </p:pic>
      <p:pic>
        <p:nvPicPr>
          <p:cNvPr id="29699" name="Picture 8" descr="Picture1"/>
          <p:cNvPicPr>
            <a:picLocks noChangeAspect="1" noChangeArrowheads="1" noCrop="1"/>
          </p:cNvPicPr>
          <p:nvPr/>
        </p:nvPicPr>
        <p:blipFill>
          <a:blip r:embed="rId4"/>
          <a:srcRect/>
          <a:stretch>
            <a:fillRect/>
          </a:stretch>
        </p:blipFill>
        <p:spPr bwMode="auto">
          <a:xfrm>
            <a:off x="3419475" y="4149725"/>
            <a:ext cx="2447925" cy="1633538"/>
          </a:xfrm>
          <a:prstGeom prst="rect">
            <a:avLst/>
          </a:prstGeom>
          <a:noFill/>
          <a:ln w="9525">
            <a:noFill/>
            <a:miter lim="800000"/>
            <a:headEnd/>
            <a:tailEnd/>
          </a:ln>
        </p:spPr>
      </p:pic>
      <p:sp>
        <p:nvSpPr>
          <p:cNvPr id="29700" name="WordArt 4"/>
          <p:cNvSpPr>
            <a:spLocks noChangeArrowheads="1" noChangeShapeType="1" noTextEdit="1"/>
          </p:cNvSpPr>
          <p:nvPr/>
        </p:nvSpPr>
        <p:spPr bwMode="auto">
          <a:xfrm>
            <a:off x="860425" y="2551113"/>
            <a:ext cx="7439025" cy="1970087"/>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chemeClr val="bg2"/>
                </a:solidFill>
                <a:effectLst>
                  <a:outerShdw dist="35921" dir="2700000" algn="ctr" rotWithShape="0">
                    <a:srgbClr val="990000"/>
                  </a:outerShdw>
                </a:effectLst>
                <a:latin typeface="Arial"/>
                <a:cs typeface="Arial"/>
              </a:rPr>
              <a:t>TIẾT HỌC KẾT THÚC </a:t>
            </a:r>
          </a:p>
        </p:txBody>
      </p:sp>
      <p:pic>
        <p:nvPicPr>
          <p:cNvPr id="29701" name="Picture 5" descr="Picture1"/>
          <p:cNvPicPr>
            <a:picLocks noChangeAspect="1" noChangeArrowheads="1" noCrop="1"/>
          </p:cNvPicPr>
          <p:nvPr/>
        </p:nvPicPr>
        <p:blipFill>
          <a:blip r:embed="rId4"/>
          <a:srcRect/>
          <a:stretch>
            <a:fillRect/>
          </a:stretch>
        </p:blipFill>
        <p:spPr bwMode="auto">
          <a:xfrm>
            <a:off x="755650" y="4868863"/>
            <a:ext cx="1333500" cy="1057275"/>
          </a:xfrm>
          <a:prstGeom prst="rect">
            <a:avLst/>
          </a:prstGeom>
          <a:noFill/>
          <a:ln w="9525">
            <a:noFill/>
            <a:miter lim="800000"/>
            <a:headEnd/>
            <a:tailEnd/>
          </a:ln>
        </p:spPr>
      </p:pic>
      <p:pic>
        <p:nvPicPr>
          <p:cNvPr id="29702" name="Picture 6" descr="Picture2"/>
          <p:cNvPicPr>
            <a:picLocks noChangeAspect="1" noChangeArrowheads="1" noCrop="1"/>
          </p:cNvPicPr>
          <p:nvPr/>
        </p:nvPicPr>
        <p:blipFill>
          <a:blip r:embed="rId5"/>
          <a:srcRect/>
          <a:stretch>
            <a:fillRect/>
          </a:stretch>
        </p:blipFill>
        <p:spPr bwMode="auto">
          <a:xfrm>
            <a:off x="4211638" y="0"/>
            <a:ext cx="1485900" cy="2047875"/>
          </a:xfrm>
          <a:prstGeom prst="rect">
            <a:avLst/>
          </a:prstGeom>
          <a:noFill/>
          <a:ln w="9525">
            <a:noFill/>
            <a:miter lim="800000"/>
            <a:headEnd/>
            <a:tailEnd/>
          </a:ln>
        </p:spPr>
      </p:pic>
      <p:pic>
        <p:nvPicPr>
          <p:cNvPr id="29703" name="Picture 7" descr="Picture1"/>
          <p:cNvPicPr>
            <a:picLocks noChangeAspect="1" noChangeArrowheads="1" noCrop="1"/>
          </p:cNvPicPr>
          <p:nvPr/>
        </p:nvPicPr>
        <p:blipFill>
          <a:blip r:embed="rId4"/>
          <a:srcRect/>
          <a:stretch>
            <a:fillRect/>
          </a:stretch>
        </p:blipFill>
        <p:spPr bwMode="auto">
          <a:xfrm>
            <a:off x="6877050" y="4868863"/>
            <a:ext cx="1333500" cy="1057275"/>
          </a:xfrm>
          <a:prstGeom prst="rect">
            <a:avLst/>
          </a:prstGeom>
          <a:noFill/>
          <a:ln w="9525">
            <a:noFill/>
            <a:miter lim="800000"/>
            <a:headEnd/>
            <a:tailEnd/>
          </a:ln>
        </p:spPr>
      </p:pic>
      <p:pic>
        <p:nvPicPr>
          <p:cNvPr id="29704" name="Picture 9" descr="Picture2"/>
          <p:cNvPicPr>
            <a:picLocks noChangeAspect="1" noChangeArrowheads="1" noCrop="1"/>
          </p:cNvPicPr>
          <p:nvPr/>
        </p:nvPicPr>
        <p:blipFill>
          <a:blip r:embed="rId5"/>
          <a:srcRect/>
          <a:stretch>
            <a:fillRect/>
          </a:stretch>
        </p:blipFill>
        <p:spPr bwMode="auto">
          <a:xfrm>
            <a:off x="6948488" y="1196975"/>
            <a:ext cx="1485900" cy="2047875"/>
          </a:xfrm>
          <a:prstGeom prst="rect">
            <a:avLst/>
          </a:prstGeom>
          <a:noFill/>
          <a:ln w="9525">
            <a:noFill/>
            <a:miter lim="800000"/>
            <a:headEnd/>
            <a:tailEnd/>
          </a:ln>
        </p:spPr>
      </p:pic>
      <p:pic>
        <p:nvPicPr>
          <p:cNvPr id="29705" name="Picture 10" descr="Picture2"/>
          <p:cNvPicPr>
            <a:picLocks noChangeAspect="1" noChangeArrowheads="1" noCrop="1"/>
          </p:cNvPicPr>
          <p:nvPr/>
        </p:nvPicPr>
        <p:blipFill>
          <a:blip r:embed="rId5"/>
          <a:srcRect/>
          <a:stretch>
            <a:fillRect/>
          </a:stretch>
        </p:blipFill>
        <p:spPr bwMode="auto">
          <a:xfrm>
            <a:off x="900113" y="1125538"/>
            <a:ext cx="1485900" cy="2047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78641" fill="hold"/>
                                        <p:tgtEl>
                                          <p:spTgt spid="880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807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TRẦN QUỐC TOẢN</a:t>
            </a:r>
          </a:p>
        </p:txBody>
      </p:sp>
      <p:sp>
        <p:nvSpPr>
          <p:cNvPr id="30723" name="Rectangle 3"/>
          <p:cNvSpPr>
            <a:spLocks noGrp="1" noChangeArrowheads="1"/>
          </p:cNvSpPr>
          <p:nvPr>
            <p:ph type="body" idx="1"/>
          </p:nvPr>
        </p:nvSpPr>
        <p:spPr>
          <a:xfrm>
            <a:off x="900113" y="1600200"/>
            <a:ext cx="7416800" cy="4525963"/>
          </a:xfrm>
          <a:solidFill>
            <a:schemeClr val="accent2"/>
          </a:solidFill>
          <a:ln>
            <a:solidFill>
              <a:srgbClr val="FF0066"/>
            </a:solidFill>
          </a:ln>
        </p:spPr>
        <p:txBody>
          <a:bodyPr/>
          <a:lstStyle/>
          <a:p>
            <a:pPr eaLnBrk="1" hangingPunct="1">
              <a:lnSpc>
                <a:spcPct val="90000"/>
              </a:lnSpc>
              <a:buFontTx/>
              <a:buNone/>
            </a:pPr>
            <a:r>
              <a:rPr lang="en-US" sz="2800" smtClean="0">
                <a:solidFill>
                  <a:srgbClr val="FF0066"/>
                </a:solidFill>
              </a:rPr>
              <a:t>Giỏi thay! Trần Quốc Toản !</a:t>
            </a:r>
          </a:p>
          <a:p>
            <a:pPr eaLnBrk="1" hangingPunct="1">
              <a:lnSpc>
                <a:spcPct val="90000"/>
              </a:lnSpc>
              <a:buFontTx/>
              <a:buNone/>
            </a:pPr>
            <a:r>
              <a:rPr lang="en-US" sz="2800" smtClean="0">
                <a:solidFill>
                  <a:srgbClr val="FF0066"/>
                </a:solidFill>
              </a:rPr>
              <a:t>Tuổi trẻ dư can đảm </a:t>
            </a:r>
          </a:p>
          <a:p>
            <a:pPr eaLnBrk="1" hangingPunct="1">
              <a:lnSpc>
                <a:spcPct val="90000"/>
              </a:lnSpc>
              <a:buFontTx/>
              <a:buNone/>
            </a:pPr>
            <a:r>
              <a:rPr lang="en-US" sz="2800" smtClean="0">
                <a:solidFill>
                  <a:srgbClr val="FF0066"/>
                </a:solidFill>
              </a:rPr>
              <a:t>Dốc bụng báo hoàng ân,</a:t>
            </a:r>
          </a:p>
          <a:p>
            <a:pPr eaLnBrk="1" hangingPunct="1">
              <a:lnSpc>
                <a:spcPct val="90000"/>
              </a:lnSpc>
              <a:buFontTx/>
              <a:buNone/>
            </a:pPr>
            <a:r>
              <a:rPr lang="en-US" sz="2800" smtClean="0">
                <a:solidFill>
                  <a:srgbClr val="FF0066"/>
                </a:solidFill>
              </a:rPr>
              <a:t>Cả gan bình quốc nạn .</a:t>
            </a:r>
          </a:p>
          <a:p>
            <a:pPr eaLnBrk="1" hangingPunct="1">
              <a:lnSpc>
                <a:spcPct val="90000"/>
              </a:lnSpc>
              <a:buFontTx/>
              <a:buNone/>
            </a:pPr>
            <a:r>
              <a:rPr lang="en-US" sz="2800" smtClean="0">
                <a:solidFill>
                  <a:srgbClr val="FF0066"/>
                </a:solidFill>
              </a:rPr>
              <a:t>Cờ bay, giặc hải hùng ,</a:t>
            </a:r>
          </a:p>
          <a:p>
            <a:pPr eaLnBrk="1" hangingPunct="1">
              <a:lnSpc>
                <a:spcPct val="90000"/>
              </a:lnSpc>
              <a:buFontTx/>
              <a:buNone/>
            </a:pPr>
            <a:r>
              <a:rPr lang="en-US" sz="2800" smtClean="0">
                <a:solidFill>
                  <a:srgbClr val="FF0066"/>
                </a:solidFill>
              </a:rPr>
              <a:t>Giáo trơ quân tan rã </a:t>
            </a:r>
          </a:p>
          <a:p>
            <a:pPr eaLnBrk="1" hangingPunct="1">
              <a:lnSpc>
                <a:spcPct val="90000"/>
              </a:lnSpc>
              <a:buFontTx/>
              <a:buNone/>
            </a:pPr>
            <a:r>
              <a:rPr lang="en-US" sz="2800" smtClean="0">
                <a:solidFill>
                  <a:srgbClr val="FF0066"/>
                </a:solidFill>
              </a:rPr>
              <a:t>Lừng lẫy tiếng anh hùng </a:t>
            </a:r>
          </a:p>
          <a:p>
            <a:pPr eaLnBrk="1" hangingPunct="1">
              <a:lnSpc>
                <a:spcPct val="90000"/>
              </a:lnSpc>
              <a:buFontTx/>
              <a:buNone/>
            </a:pPr>
            <a:r>
              <a:rPr lang="en-US" sz="2800" smtClean="0">
                <a:solidFill>
                  <a:srgbClr val="FF0066"/>
                </a:solidFill>
              </a:rPr>
              <a:t>Gỉỏi thay! Trần quốc Toản! </a:t>
            </a:r>
          </a:p>
          <a:p>
            <a:pPr eaLnBrk="1" hangingPunct="1">
              <a:lnSpc>
                <a:spcPct val="90000"/>
              </a:lnSpc>
              <a:buFontTx/>
              <a:buNone/>
            </a:pPr>
            <a:r>
              <a:rPr lang="en-US" sz="2800" smtClean="0">
                <a:solidFill>
                  <a:srgbClr val="FF0066"/>
                </a:solidFill>
              </a:rPr>
              <a:t>           (Theo Danh tướng Việt Nam)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0825" y="404813"/>
            <a:ext cx="8353425" cy="946150"/>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00CC00"/>
                </a:solidFill>
              </a:rPr>
              <a:t>Nghề chính của nhân dân ta dưới thời nhà Trần là nghề gì ?</a:t>
            </a:r>
          </a:p>
        </p:txBody>
      </p:sp>
      <p:sp>
        <p:nvSpPr>
          <p:cNvPr id="4099" name="Text Box 3"/>
          <p:cNvSpPr txBox="1">
            <a:spLocks noChangeArrowheads="1"/>
          </p:cNvSpPr>
          <p:nvPr/>
        </p:nvSpPr>
        <p:spPr bwMode="auto">
          <a:xfrm>
            <a:off x="2411413" y="2060575"/>
            <a:ext cx="1584325" cy="830263"/>
          </a:xfrm>
          <a:prstGeom prst="rect">
            <a:avLst/>
          </a:prstGeom>
          <a:noFill/>
          <a:ln w="9525">
            <a:noFill/>
            <a:miter lim="800000"/>
            <a:headEnd/>
            <a:tailEnd/>
          </a:ln>
        </p:spPr>
        <p:txBody>
          <a:bodyPr>
            <a:spAutoFit/>
          </a:bodyPr>
          <a:lstStyle/>
          <a:p>
            <a:pPr eaLnBrk="1" hangingPunct="1">
              <a:spcBef>
                <a:spcPct val="50000"/>
              </a:spcBef>
            </a:pPr>
            <a:r>
              <a:rPr lang="en-US" sz="2400">
                <a:solidFill>
                  <a:srgbClr val="FF0000"/>
                </a:solidFill>
              </a:rPr>
              <a:t>Công nghiệp</a:t>
            </a:r>
          </a:p>
        </p:txBody>
      </p:sp>
      <p:sp>
        <p:nvSpPr>
          <p:cNvPr id="4100" name="Text Box 4"/>
          <p:cNvSpPr txBox="1">
            <a:spLocks noChangeArrowheads="1"/>
          </p:cNvSpPr>
          <p:nvPr/>
        </p:nvSpPr>
        <p:spPr bwMode="auto">
          <a:xfrm>
            <a:off x="2484438" y="2924175"/>
            <a:ext cx="1584325" cy="830263"/>
          </a:xfrm>
          <a:prstGeom prst="rect">
            <a:avLst/>
          </a:prstGeom>
          <a:noFill/>
          <a:ln w="9525">
            <a:noFill/>
            <a:miter lim="800000"/>
            <a:headEnd/>
            <a:tailEnd/>
          </a:ln>
        </p:spPr>
        <p:txBody>
          <a:bodyPr>
            <a:spAutoFit/>
          </a:bodyPr>
          <a:lstStyle/>
          <a:p>
            <a:pPr eaLnBrk="1" hangingPunct="1">
              <a:spcBef>
                <a:spcPct val="50000"/>
              </a:spcBef>
            </a:pPr>
            <a:r>
              <a:rPr lang="en-US" sz="2400">
                <a:solidFill>
                  <a:srgbClr val="FF0000"/>
                </a:solidFill>
              </a:rPr>
              <a:t>Nông nghiệp</a:t>
            </a:r>
          </a:p>
        </p:txBody>
      </p:sp>
      <p:sp>
        <p:nvSpPr>
          <p:cNvPr id="4101" name="Text Box 5"/>
          <p:cNvSpPr txBox="1">
            <a:spLocks noChangeArrowheads="1"/>
          </p:cNvSpPr>
          <p:nvPr/>
        </p:nvSpPr>
        <p:spPr bwMode="auto">
          <a:xfrm>
            <a:off x="2411413" y="3789363"/>
            <a:ext cx="1584325" cy="830262"/>
          </a:xfrm>
          <a:prstGeom prst="rect">
            <a:avLst/>
          </a:prstGeom>
          <a:noFill/>
          <a:ln w="9525">
            <a:noFill/>
            <a:miter lim="800000"/>
            <a:headEnd/>
            <a:tailEnd/>
          </a:ln>
        </p:spPr>
        <p:txBody>
          <a:bodyPr>
            <a:spAutoFit/>
          </a:bodyPr>
          <a:lstStyle/>
          <a:p>
            <a:pPr eaLnBrk="1" hangingPunct="1">
              <a:spcBef>
                <a:spcPct val="50000"/>
              </a:spcBef>
            </a:pPr>
            <a:r>
              <a:rPr lang="en-US" sz="2400"/>
              <a:t> </a:t>
            </a:r>
            <a:r>
              <a:rPr lang="en-US" sz="2400">
                <a:solidFill>
                  <a:srgbClr val="FF0000"/>
                </a:solidFill>
              </a:rPr>
              <a:t>Trồng lúa nước</a:t>
            </a:r>
          </a:p>
        </p:txBody>
      </p:sp>
      <p:pic>
        <p:nvPicPr>
          <p:cNvPr id="4102" name="Picture 6" descr="a_md_wht"/>
          <p:cNvPicPr>
            <a:picLocks noChangeAspect="1" noChangeArrowheads="1" noCrop="1"/>
          </p:cNvPicPr>
          <p:nvPr/>
        </p:nvPicPr>
        <p:blipFill>
          <a:blip r:embed="rId2"/>
          <a:srcRect/>
          <a:stretch>
            <a:fillRect/>
          </a:stretch>
        </p:blipFill>
        <p:spPr bwMode="auto">
          <a:xfrm>
            <a:off x="1547813" y="1989138"/>
            <a:ext cx="590550" cy="552450"/>
          </a:xfrm>
          <a:prstGeom prst="rect">
            <a:avLst/>
          </a:prstGeom>
          <a:noFill/>
          <a:ln w="9525">
            <a:noFill/>
            <a:miter lim="800000"/>
            <a:headEnd/>
            <a:tailEnd/>
          </a:ln>
        </p:spPr>
      </p:pic>
      <p:pic>
        <p:nvPicPr>
          <p:cNvPr id="4103" name="Picture 7" descr="c_md_wht"/>
          <p:cNvPicPr>
            <a:picLocks noChangeAspect="1" noChangeArrowheads="1" noCrop="1"/>
          </p:cNvPicPr>
          <p:nvPr/>
        </p:nvPicPr>
        <p:blipFill>
          <a:blip r:embed="rId3"/>
          <a:srcRect/>
          <a:stretch>
            <a:fillRect/>
          </a:stretch>
        </p:blipFill>
        <p:spPr bwMode="auto">
          <a:xfrm>
            <a:off x="1547813" y="3716338"/>
            <a:ext cx="590550" cy="552450"/>
          </a:xfrm>
          <a:prstGeom prst="rect">
            <a:avLst/>
          </a:prstGeom>
          <a:noFill/>
          <a:ln w="9525">
            <a:noFill/>
            <a:miter lim="800000"/>
            <a:headEnd/>
            <a:tailEnd/>
          </a:ln>
        </p:spPr>
      </p:pic>
      <p:pic>
        <p:nvPicPr>
          <p:cNvPr id="4104" name="Picture 8" descr="b_md_wht"/>
          <p:cNvPicPr>
            <a:picLocks noChangeAspect="1" noChangeArrowheads="1" noCrop="1"/>
          </p:cNvPicPr>
          <p:nvPr/>
        </p:nvPicPr>
        <p:blipFill>
          <a:blip r:embed="rId4"/>
          <a:srcRect/>
          <a:stretch>
            <a:fillRect/>
          </a:stretch>
        </p:blipFill>
        <p:spPr bwMode="auto">
          <a:xfrm>
            <a:off x="1547813" y="2852738"/>
            <a:ext cx="590550" cy="552450"/>
          </a:xfrm>
          <a:prstGeom prst="rect">
            <a:avLst/>
          </a:prstGeom>
          <a:noFill/>
          <a:ln w="9525">
            <a:noFill/>
            <a:miter lim="800000"/>
            <a:headEnd/>
            <a:tailEnd/>
          </a:ln>
        </p:spPr>
      </p:pic>
      <p:sp>
        <p:nvSpPr>
          <p:cNvPr id="4106" name="AutoShape 10"/>
          <p:cNvSpPr>
            <a:spLocks noChangeArrowheads="1"/>
          </p:cNvSpPr>
          <p:nvPr/>
        </p:nvSpPr>
        <p:spPr bwMode="auto">
          <a:xfrm>
            <a:off x="3851275" y="1412875"/>
            <a:ext cx="1655763" cy="649288"/>
          </a:xfrm>
          <a:prstGeom prst="wedgeEllipseCallout">
            <a:avLst>
              <a:gd name="adj1" fmla="val -44824"/>
              <a:gd name="adj2" fmla="val 70051"/>
            </a:avLst>
          </a:prstGeom>
          <a:solidFill>
            <a:srgbClr val="E8F4AA"/>
          </a:solidFill>
          <a:ln w="9525">
            <a:solidFill>
              <a:schemeClr val="tx1"/>
            </a:solidFill>
            <a:miter lim="800000"/>
            <a:headEnd/>
            <a:tailEnd/>
          </a:ln>
        </p:spPr>
        <p:txBody>
          <a:bodyPr/>
          <a:lstStyle/>
          <a:p>
            <a:pPr algn="ctr" eaLnBrk="1" hangingPunct="1"/>
            <a:r>
              <a:rPr lang="en-US">
                <a:solidFill>
                  <a:srgbClr val="FF00FF"/>
                </a:solidFill>
              </a:rPr>
              <a:t>SAI RỒI</a:t>
            </a:r>
          </a:p>
        </p:txBody>
      </p:sp>
      <p:sp>
        <p:nvSpPr>
          <p:cNvPr id="4107" name="AutoShape 11"/>
          <p:cNvSpPr>
            <a:spLocks noChangeArrowheads="1"/>
          </p:cNvSpPr>
          <p:nvPr/>
        </p:nvSpPr>
        <p:spPr bwMode="auto">
          <a:xfrm>
            <a:off x="3779838" y="2349500"/>
            <a:ext cx="1655762" cy="649288"/>
          </a:xfrm>
          <a:prstGeom prst="wedgeEllipseCallout">
            <a:avLst>
              <a:gd name="adj1" fmla="val -44824"/>
              <a:gd name="adj2" fmla="val 70051"/>
            </a:avLst>
          </a:prstGeom>
          <a:solidFill>
            <a:srgbClr val="E8F4AA"/>
          </a:solidFill>
          <a:ln w="9525">
            <a:solidFill>
              <a:schemeClr val="tx1"/>
            </a:solidFill>
            <a:miter lim="800000"/>
            <a:headEnd/>
            <a:tailEnd/>
          </a:ln>
        </p:spPr>
        <p:txBody>
          <a:bodyPr/>
          <a:lstStyle/>
          <a:p>
            <a:pPr algn="ctr" eaLnBrk="1" hangingPunct="1"/>
            <a:r>
              <a:rPr lang="en-US">
                <a:solidFill>
                  <a:srgbClr val="FF00FF"/>
                </a:solidFill>
              </a:rPr>
              <a:t>SAI RỒI</a:t>
            </a:r>
          </a:p>
        </p:txBody>
      </p:sp>
      <p:sp>
        <p:nvSpPr>
          <p:cNvPr id="4108" name="AutoShape 12"/>
          <p:cNvSpPr>
            <a:spLocks noChangeArrowheads="1"/>
          </p:cNvSpPr>
          <p:nvPr/>
        </p:nvSpPr>
        <p:spPr bwMode="auto">
          <a:xfrm>
            <a:off x="3924300" y="3500438"/>
            <a:ext cx="2232025" cy="1223962"/>
          </a:xfrm>
          <a:prstGeom prst="irregularSeal1">
            <a:avLst/>
          </a:prstGeom>
          <a:gradFill rotWithShape="1">
            <a:gsLst>
              <a:gs pos="0">
                <a:srgbClr val="FF00FF"/>
              </a:gs>
              <a:gs pos="50000">
                <a:schemeClr val="bg1"/>
              </a:gs>
              <a:gs pos="100000">
                <a:srgbClr val="FF00FF"/>
              </a:gs>
            </a:gsLst>
            <a:lin ang="5400000" scaled="1"/>
          </a:gradFill>
          <a:ln w="9525">
            <a:solidFill>
              <a:schemeClr val="tx1"/>
            </a:solidFill>
            <a:miter lim="800000"/>
            <a:headEnd/>
            <a:tailEnd/>
          </a:ln>
          <a:effectLst/>
        </p:spPr>
        <p:txBody>
          <a:bodyPr wrap="none" anchor="ctr"/>
          <a:lstStyle/>
          <a:p>
            <a:pPr algn="ctr" eaLnBrk="1" hangingPunct="1">
              <a:defRPr/>
            </a:pPr>
            <a:r>
              <a:rPr lang="en-US">
                <a:solidFill>
                  <a:srgbClr val="FF0066"/>
                </a:solidFill>
                <a:latin typeface="Arial"/>
              </a:rPr>
              <a:t>ĐÚNG RỒI</a:t>
            </a:r>
          </a:p>
        </p:txBody>
      </p:sp>
      <p:sp>
        <p:nvSpPr>
          <p:cNvPr id="5132" name="AutoShape 13">
            <a:hlinkClick r:id="rId5" action="ppaction://hlinksldjump" highlightClick="1"/>
          </p:cNvPr>
          <p:cNvSpPr>
            <a:spLocks noChangeArrowheads="1"/>
          </p:cNvSpPr>
          <p:nvPr/>
        </p:nvSpPr>
        <p:spPr bwMode="auto">
          <a:xfrm>
            <a:off x="8027988" y="5805488"/>
            <a:ext cx="1116012" cy="1052512"/>
          </a:xfrm>
          <a:prstGeom prst="actionButtonHome">
            <a:avLst/>
          </a:prstGeom>
          <a:solidFill>
            <a:srgbClr val="33CC33"/>
          </a:solidFill>
          <a:ln w="9525">
            <a:noFill/>
            <a:miter lim="800000"/>
            <a:headEnd/>
            <a:tailEnd/>
          </a:ln>
        </p:spPr>
        <p:txBody>
          <a:bodyPr wrap="none" anchor="ctr"/>
          <a:lstStyle/>
          <a:p>
            <a:pPr eaLnBrk="1" hangingPunct="1"/>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heel(4)">
                                      <p:cBhvr>
                                        <p:cTn id="12" dur="2000"/>
                                        <p:tgtEl>
                                          <p:spTgt spid="4102"/>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wheel(4)">
                                      <p:cBhvr>
                                        <p:cTn id="15" dur="2000"/>
                                        <p:tgtEl>
                                          <p:spTgt spid="4099"/>
                                        </p:tgtEl>
                                      </p:cBhvr>
                                    </p:animEffect>
                                  </p:childTnLst>
                                </p:cTn>
                              </p:par>
                            </p:childTnLst>
                          </p:cTn>
                        </p:par>
                        <p:par>
                          <p:cTn id="16" fill="hold" nodeType="afterGroup">
                            <p:stCondLst>
                              <p:cond delay="2000"/>
                            </p:stCondLst>
                            <p:childTnLst>
                              <p:par>
                                <p:cTn id="17" presetID="21" presetClass="entr" presetSubtype="4" fill="hold" nodeType="afterEffect">
                                  <p:stCondLst>
                                    <p:cond delay="0"/>
                                  </p:stCondLst>
                                  <p:childTnLst>
                                    <p:set>
                                      <p:cBhvr>
                                        <p:cTn id="18" dur="1" fill="hold">
                                          <p:stCondLst>
                                            <p:cond delay="0"/>
                                          </p:stCondLst>
                                        </p:cTn>
                                        <p:tgtEl>
                                          <p:spTgt spid="4104"/>
                                        </p:tgtEl>
                                        <p:attrNameLst>
                                          <p:attrName>style.visibility</p:attrName>
                                        </p:attrNameLst>
                                      </p:cBhvr>
                                      <p:to>
                                        <p:strVal val="visible"/>
                                      </p:to>
                                    </p:set>
                                    <p:animEffect transition="in" filter="wheel(4)">
                                      <p:cBhvr>
                                        <p:cTn id="19" dur="2000"/>
                                        <p:tgtEl>
                                          <p:spTgt spid="4104"/>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wheel(4)">
                                      <p:cBhvr>
                                        <p:cTn id="22" dur="2000"/>
                                        <p:tgtEl>
                                          <p:spTgt spid="4100"/>
                                        </p:tgtEl>
                                      </p:cBhvr>
                                    </p:animEffect>
                                  </p:childTnLst>
                                </p:cTn>
                              </p:par>
                            </p:childTnLst>
                          </p:cTn>
                        </p:par>
                        <p:par>
                          <p:cTn id="23" fill="hold" nodeType="afterGroup">
                            <p:stCondLst>
                              <p:cond delay="4000"/>
                            </p:stCondLst>
                            <p:childTnLst>
                              <p:par>
                                <p:cTn id="24" presetID="21" presetClass="entr" presetSubtype="4" fill="hold" nodeType="afterEffect">
                                  <p:stCondLst>
                                    <p:cond delay="0"/>
                                  </p:stCondLst>
                                  <p:childTnLst>
                                    <p:set>
                                      <p:cBhvr>
                                        <p:cTn id="25" dur="1" fill="hold">
                                          <p:stCondLst>
                                            <p:cond delay="0"/>
                                          </p:stCondLst>
                                        </p:cTn>
                                        <p:tgtEl>
                                          <p:spTgt spid="4103"/>
                                        </p:tgtEl>
                                        <p:attrNameLst>
                                          <p:attrName>style.visibility</p:attrName>
                                        </p:attrNameLst>
                                      </p:cBhvr>
                                      <p:to>
                                        <p:strVal val="visible"/>
                                      </p:to>
                                    </p:set>
                                    <p:animEffect transition="in" filter="wheel(4)">
                                      <p:cBhvr>
                                        <p:cTn id="26" dur="2000"/>
                                        <p:tgtEl>
                                          <p:spTgt spid="4103"/>
                                        </p:tgtEl>
                                      </p:cBhvr>
                                    </p:animEffect>
                                  </p:childTnLst>
                                </p:cTn>
                              </p:par>
                              <p:par>
                                <p:cTn id="27" presetID="21" presetClass="entr" presetSubtype="4" fill="hold" grpId="0" nodeType="with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wheel(4)">
                                      <p:cBhvr>
                                        <p:cTn id="29"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10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4106"/>
                                        </p:tgtEl>
                                        <p:attrNameLst>
                                          <p:attrName>style.visibility</p:attrName>
                                        </p:attrNameLst>
                                      </p:cBhvr>
                                      <p:to>
                                        <p:strVal val="visible"/>
                                      </p:to>
                                    </p:set>
                                    <p:animEffect transition="in" filter="diamond(in)">
                                      <p:cBhvr>
                                        <p:cTn id="35" dur="2000"/>
                                        <p:tgtEl>
                                          <p:spTgt spid="4106"/>
                                        </p:tgtEl>
                                      </p:cBhvr>
                                    </p:animEffect>
                                  </p:childTnLst>
                                </p:cTn>
                              </p:par>
                            </p:childTnLst>
                          </p:cTn>
                        </p:par>
                        <p:par>
                          <p:cTn id="36" fill="hold" nodeType="afterGroup">
                            <p:stCondLst>
                              <p:cond delay="2000"/>
                            </p:stCondLst>
                            <p:childTnLst>
                              <p:par>
                                <p:cTn id="37" presetID="4" presetClass="exit" presetSubtype="16" fill="hold" grpId="1" nodeType="afterEffect">
                                  <p:stCondLst>
                                    <p:cond delay="0"/>
                                  </p:stCondLst>
                                  <p:childTnLst>
                                    <p:animEffect transition="out" filter="box(in)">
                                      <p:cBhvr>
                                        <p:cTn id="38" dur="500"/>
                                        <p:tgtEl>
                                          <p:spTgt spid="4106"/>
                                        </p:tgtEl>
                                      </p:cBhvr>
                                    </p:animEffect>
                                    <p:set>
                                      <p:cBhvr>
                                        <p:cTn id="39" dur="1" fill="hold">
                                          <p:stCondLst>
                                            <p:cond delay="499"/>
                                          </p:stCondLst>
                                        </p:cTn>
                                        <p:tgtEl>
                                          <p:spTgt spid="4106"/>
                                        </p:tgtEl>
                                        <p:attrNameLst>
                                          <p:attrName>style.visibility</p:attrName>
                                        </p:attrNameLst>
                                      </p:cBhvr>
                                      <p:to>
                                        <p:strVal val="hidden"/>
                                      </p:to>
                                    </p:set>
                                  </p:childTnLst>
                                </p:cTn>
                              </p:par>
                            </p:childTnLst>
                          </p:cTn>
                        </p:par>
                      </p:childTnLst>
                    </p:cTn>
                  </p:par>
                </p:childTnLst>
              </p:cTn>
              <p:nextCondLst>
                <p:cond evt="onClick" delay="0">
                  <p:tgtEl>
                    <p:spTgt spid="4102"/>
                  </p:tgtEl>
                </p:cond>
              </p:nextCondLst>
            </p:seq>
            <p:seq concurrent="1" nextAc="seek">
              <p:cTn id="40" restart="whenNotActive" fill="hold" evtFilter="cancelBubble" nodeType="interactiveSeq">
                <p:stCondLst>
                  <p:cond evt="onClick" delay="0">
                    <p:tgtEl>
                      <p:spTgt spid="410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4107"/>
                                        </p:tgtEl>
                                        <p:attrNameLst>
                                          <p:attrName>style.visibility</p:attrName>
                                        </p:attrNameLst>
                                      </p:cBhvr>
                                      <p:to>
                                        <p:strVal val="visible"/>
                                      </p:to>
                                    </p:set>
                                    <p:animEffect transition="in" filter="box(in)">
                                      <p:cBhvr>
                                        <p:cTn id="45" dur="2000"/>
                                        <p:tgtEl>
                                          <p:spTgt spid="4107"/>
                                        </p:tgtEl>
                                      </p:cBhvr>
                                    </p:animEffect>
                                  </p:childTnLst>
                                </p:cTn>
                              </p:par>
                            </p:childTnLst>
                          </p:cTn>
                        </p:par>
                        <p:par>
                          <p:cTn id="46" fill="hold" nodeType="afterGroup">
                            <p:stCondLst>
                              <p:cond delay="2000"/>
                            </p:stCondLst>
                            <p:childTnLst>
                              <p:par>
                                <p:cTn id="47" presetID="8" presetClass="exit" presetSubtype="16" fill="hold" grpId="1" nodeType="afterEffect">
                                  <p:stCondLst>
                                    <p:cond delay="0"/>
                                  </p:stCondLst>
                                  <p:childTnLst>
                                    <p:animEffect transition="out" filter="diamond(in)">
                                      <p:cBhvr>
                                        <p:cTn id="48" dur="2000"/>
                                        <p:tgtEl>
                                          <p:spTgt spid="4107"/>
                                        </p:tgtEl>
                                      </p:cBhvr>
                                    </p:animEffect>
                                    <p:set>
                                      <p:cBhvr>
                                        <p:cTn id="49" dur="1" fill="hold">
                                          <p:stCondLst>
                                            <p:cond delay="1999"/>
                                          </p:stCondLst>
                                        </p:cTn>
                                        <p:tgtEl>
                                          <p:spTgt spid="4107"/>
                                        </p:tgtEl>
                                        <p:attrNameLst>
                                          <p:attrName>style.visibility</p:attrName>
                                        </p:attrNameLst>
                                      </p:cBhvr>
                                      <p:to>
                                        <p:strVal val="hidden"/>
                                      </p:to>
                                    </p:set>
                                  </p:childTnLst>
                                </p:cTn>
                              </p:par>
                            </p:childTnLst>
                          </p:cTn>
                        </p:par>
                      </p:childTnLst>
                    </p:cTn>
                  </p:par>
                </p:childTnLst>
              </p:cTn>
              <p:nextCondLst>
                <p:cond evt="onClick" delay="0">
                  <p:tgtEl>
                    <p:spTgt spid="4104"/>
                  </p:tgtEl>
                </p:cond>
              </p:nextCondLst>
            </p:seq>
            <p:seq concurrent="1" nextAc="seek">
              <p:cTn id="50" restart="whenNotActive" fill="hold" evtFilter="cancelBubble" nodeType="interactiveSeq">
                <p:stCondLst>
                  <p:cond evt="onClick" delay="0">
                    <p:tgtEl>
                      <p:spTgt spid="410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4108"/>
                                        </p:tgtEl>
                                        <p:attrNameLst>
                                          <p:attrName>style.visibility</p:attrName>
                                        </p:attrNameLst>
                                      </p:cBhvr>
                                      <p:to>
                                        <p:strVal val="visible"/>
                                      </p:to>
                                    </p:set>
                                    <p:animEffect transition="in" filter="wheel(4)">
                                      <p:cBhvr>
                                        <p:cTn id="55" dur="2000"/>
                                        <p:tgtEl>
                                          <p:spTgt spid="4108"/>
                                        </p:tgtEl>
                                      </p:cBhvr>
                                    </p:animEffect>
                                  </p:childTnLst>
                                </p:cTn>
                              </p:par>
                            </p:childTnLst>
                          </p:cTn>
                        </p:par>
                        <p:par>
                          <p:cTn id="56" fill="hold" nodeType="afterGroup">
                            <p:stCondLst>
                              <p:cond delay="2000"/>
                            </p:stCondLst>
                            <p:childTnLst>
                              <p:par>
                                <p:cTn id="57" presetID="9" presetClass="exit" presetSubtype="0" fill="hold" nodeType="afterEffect">
                                  <p:stCondLst>
                                    <p:cond delay="0"/>
                                  </p:stCondLst>
                                  <p:childTnLst>
                                    <p:animEffect transition="out" filter="dissolve">
                                      <p:cBhvr>
                                        <p:cTn id="58" dur="500"/>
                                        <p:tgtEl>
                                          <p:spTgt spid="4102"/>
                                        </p:tgtEl>
                                      </p:cBhvr>
                                    </p:animEffect>
                                    <p:set>
                                      <p:cBhvr>
                                        <p:cTn id="59" dur="1" fill="hold">
                                          <p:stCondLst>
                                            <p:cond delay="499"/>
                                          </p:stCondLst>
                                        </p:cTn>
                                        <p:tgtEl>
                                          <p:spTgt spid="4102"/>
                                        </p:tgtEl>
                                        <p:attrNameLst>
                                          <p:attrName>style.visibility</p:attrName>
                                        </p:attrNameLst>
                                      </p:cBhvr>
                                      <p:to>
                                        <p:strVal val="hidden"/>
                                      </p:to>
                                    </p:set>
                                  </p:childTnLst>
                                </p:cTn>
                              </p:par>
                            </p:childTnLst>
                          </p:cTn>
                        </p:par>
                        <p:par>
                          <p:cTn id="60" fill="hold" nodeType="afterGroup">
                            <p:stCondLst>
                              <p:cond delay="2500"/>
                            </p:stCondLst>
                            <p:childTnLst>
                              <p:par>
                                <p:cTn id="61" presetID="9" presetClass="exit" presetSubtype="0" fill="hold" grpId="1" nodeType="afterEffect">
                                  <p:stCondLst>
                                    <p:cond delay="0"/>
                                  </p:stCondLst>
                                  <p:childTnLst>
                                    <p:animEffect transition="out" filter="dissolve">
                                      <p:cBhvr>
                                        <p:cTn id="62" dur="500"/>
                                        <p:tgtEl>
                                          <p:spTgt spid="4099"/>
                                        </p:tgtEl>
                                      </p:cBhvr>
                                    </p:animEffect>
                                    <p:set>
                                      <p:cBhvr>
                                        <p:cTn id="63" dur="1" fill="hold">
                                          <p:stCondLst>
                                            <p:cond delay="499"/>
                                          </p:stCondLst>
                                        </p:cTn>
                                        <p:tgtEl>
                                          <p:spTgt spid="4099"/>
                                        </p:tgtEl>
                                        <p:attrNameLst>
                                          <p:attrName>style.visibility</p:attrName>
                                        </p:attrNameLst>
                                      </p:cBhvr>
                                      <p:to>
                                        <p:strVal val="hidden"/>
                                      </p:to>
                                    </p:set>
                                  </p:childTnLst>
                                </p:cTn>
                              </p:par>
                            </p:childTnLst>
                          </p:cTn>
                        </p:par>
                        <p:par>
                          <p:cTn id="64" fill="hold" nodeType="afterGroup">
                            <p:stCondLst>
                              <p:cond delay="3000"/>
                            </p:stCondLst>
                            <p:childTnLst>
                              <p:par>
                                <p:cTn id="65" presetID="9" presetClass="exit" presetSubtype="0" fill="hold" nodeType="afterEffect">
                                  <p:stCondLst>
                                    <p:cond delay="0"/>
                                  </p:stCondLst>
                                  <p:childTnLst>
                                    <p:animEffect transition="out" filter="dissolve">
                                      <p:cBhvr>
                                        <p:cTn id="66" dur="500"/>
                                        <p:tgtEl>
                                          <p:spTgt spid="4104"/>
                                        </p:tgtEl>
                                      </p:cBhvr>
                                    </p:animEffect>
                                    <p:set>
                                      <p:cBhvr>
                                        <p:cTn id="67" dur="1" fill="hold">
                                          <p:stCondLst>
                                            <p:cond delay="499"/>
                                          </p:stCondLst>
                                        </p:cTn>
                                        <p:tgtEl>
                                          <p:spTgt spid="4104"/>
                                        </p:tgtEl>
                                        <p:attrNameLst>
                                          <p:attrName>style.visibility</p:attrName>
                                        </p:attrNameLst>
                                      </p:cBhvr>
                                      <p:to>
                                        <p:strVal val="hidden"/>
                                      </p:to>
                                    </p:set>
                                  </p:childTnLst>
                                </p:cTn>
                              </p:par>
                            </p:childTnLst>
                          </p:cTn>
                        </p:par>
                        <p:par>
                          <p:cTn id="68" fill="hold" nodeType="afterGroup">
                            <p:stCondLst>
                              <p:cond delay="3500"/>
                            </p:stCondLst>
                            <p:childTnLst>
                              <p:par>
                                <p:cTn id="69" presetID="9" presetClass="exit" presetSubtype="0" fill="hold" grpId="1" nodeType="afterEffect">
                                  <p:stCondLst>
                                    <p:cond delay="0"/>
                                  </p:stCondLst>
                                  <p:childTnLst>
                                    <p:animEffect transition="out" filter="dissolve">
                                      <p:cBhvr>
                                        <p:cTn id="70" dur="500"/>
                                        <p:tgtEl>
                                          <p:spTgt spid="4100"/>
                                        </p:tgtEl>
                                      </p:cBhvr>
                                    </p:animEffect>
                                    <p:set>
                                      <p:cBhvr>
                                        <p:cTn id="71" dur="1" fill="hold">
                                          <p:stCondLst>
                                            <p:cond delay="499"/>
                                          </p:stCondLst>
                                        </p:cTn>
                                        <p:tgtEl>
                                          <p:spTgt spid="4100"/>
                                        </p:tgtEl>
                                        <p:attrNameLst>
                                          <p:attrName>style.visibility</p:attrName>
                                        </p:attrNameLst>
                                      </p:cBhvr>
                                      <p:to>
                                        <p:strVal val="hidden"/>
                                      </p:to>
                                    </p:set>
                                  </p:childTnLst>
                                </p:cTn>
                              </p:par>
                            </p:childTnLst>
                          </p:cTn>
                        </p:par>
                        <p:par>
                          <p:cTn id="72" fill="hold" nodeType="afterGroup">
                            <p:stCondLst>
                              <p:cond delay="4000"/>
                            </p:stCondLst>
                            <p:childTnLst>
                              <p:par>
                                <p:cTn id="73" presetID="9" presetClass="exit" presetSubtype="0" fill="hold" grpId="1" nodeType="afterEffect">
                                  <p:stCondLst>
                                    <p:cond delay="0"/>
                                  </p:stCondLst>
                                  <p:childTnLst>
                                    <p:animEffect transition="out" filter="dissolve">
                                      <p:cBhvr>
                                        <p:cTn id="74" dur="500"/>
                                        <p:tgtEl>
                                          <p:spTgt spid="4108"/>
                                        </p:tgtEl>
                                      </p:cBhvr>
                                    </p:animEffect>
                                    <p:set>
                                      <p:cBhvr>
                                        <p:cTn id="75" dur="1" fill="hold">
                                          <p:stCondLst>
                                            <p:cond delay="499"/>
                                          </p:stCondLst>
                                        </p:cTn>
                                        <p:tgtEl>
                                          <p:spTgt spid="4108"/>
                                        </p:tgtEl>
                                        <p:attrNameLst>
                                          <p:attrName>style.visibility</p:attrName>
                                        </p:attrNameLst>
                                      </p:cBhvr>
                                      <p:to>
                                        <p:strVal val="hidden"/>
                                      </p:to>
                                    </p:set>
                                  </p:childTnLst>
                                </p:cTn>
                              </p:par>
                            </p:childTnLst>
                          </p:cTn>
                        </p:par>
                        <p:par>
                          <p:cTn id="76" fill="hold" nodeType="afterGroup">
                            <p:stCondLst>
                              <p:cond delay="4500"/>
                            </p:stCondLst>
                            <p:childTnLst>
                              <p:par>
                                <p:cTn id="77" presetID="0" presetClass="path" presetSubtype="0" accel="50000" decel="50000" fill="hold" nodeType="afterEffect">
                                  <p:stCondLst>
                                    <p:cond delay="0"/>
                                  </p:stCondLst>
                                  <p:childTnLst>
                                    <p:animMotion origin="layout" path="M 0.03854 0.01457 C 0.12552 0.01966 0.21268 0.02474 0.22587 -0.00878 C 0.23907 -0.04231 0.1375 -0.15422 0.11788 -0.18636 C 0.09827 -0.21849 0.1099 -0.19838 0.10851 -0.20115 " pathEditMode="relative" rAng="0" ptsTypes="aaaA">
                                      <p:cBhvr>
                                        <p:cTn id="78" dur="2000" fill="hold"/>
                                        <p:tgtEl>
                                          <p:spTgt spid="4103"/>
                                        </p:tgtEl>
                                        <p:attrNameLst>
                                          <p:attrName>ppt_x</p:attrName>
                                          <p:attrName>ppt_y</p:attrName>
                                        </p:attrNameLst>
                                      </p:cBhvr>
                                      <p:rCtr x="100" y="-111"/>
                                    </p:animMotion>
                                  </p:childTnLst>
                                </p:cTn>
                              </p:par>
                              <p:par>
                                <p:cTn id="79" presetID="0" presetClass="path" presetSubtype="0" accel="50000" decel="50000" fill="hold" grpId="2" nodeType="withEffect">
                                  <p:stCondLst>
                                    <p:cond delay="0"/>
                                  </p:stCondLst>
                                  <p:childTnLst>
                                    <p:animMotion origin="layout" path="M 0.10226 0.01087 C 0.18924 0.01596 0.27639 0.02104 0.28959 -0.01248 C 0.30278 -0.04601 0.20122 -0.15792 0.1816 -0.19006 C 0.16198 -0.22219 0.17362 -0.20208 0.17223 -0.20485 " pathEditMode="relative" rAng="0" ptsTypes="aaaA">
                                      <p:cBhvr>
                                        <p:cTn id="80" dur="2000" fill="hold"/>
                                        <p:tgtEl>
                                          <p:spTgt spid="4101"/>
                                        </p:tgtEl>
                                        <p:attrNameLst>
                                          <p:attrName>ppt_x</p:attrName>
                                          <p:attrName>ppt_y</p:attrName>
                                        </p:attrNameLst>
                                      </p:cBhvr>
                                      <p:rCtr x="100" y="-111"/>
                                    </p:animMotion>
                                  </p:childTnLst>
                                </p:cTn>
                              </p:par>
                            </p:childTnLst>
                          </p:cTn>
                        </p:par>
                        <p:par>
                          <p:cTn id="81" fill="hold" nodeType="afterGroup">
                            <p:stCondLst>
                              <p:cond delay="6500"/>
                            </p:stCondLst>
                            <p:childTnLst>
                              <p:par>
                                <p:cTn id="82" presetID="6" presetClass="emph" presetSubtype="0" fill="hold" nodeType="afterEffect">
                                  <p:stCondLst>
                                    <p:cond delay="0"/>
                                  </p:stCondLst>
                                  <p:childTnLst>
                                    <p:animScale>
                                      <p:cBhvr>
                                        <p:cTn id="83" dur="2000" fill="hold"/>
                                        <p:tgtEl>
                                          <p:spTgt spid="4103"/>
                                        </p:tgtEl>
                                      </p:cBhvr>
                                      <p:by x="150000" y="150000"/>
                                    </p:animScale>
                                  </p:childTnLst>
                                </p:cTn>
                              </p:par>
                              <p:par>
                                <p:cTn id="84" presetID="6" presetClass="emph" presetSubtype="0" fill="hold" grpId="1" nodeType="withEffect">
                                  <p:stCondLst>
                                    <p:cond delay="0"/>
                                  </p:stCondLst>
                                  <p:childTnLst>
                                    <p:animScale>
                                      <p:cBhvr>
                                        <p:cTn id="85" dur="2000" fill="hold"/>
                                        <p:tgtEl>
                                          <p:spTgt spid="4101"/>
                                        </p:tgtEl>
                                      </p:cBhvr>
                                      <p:by x="150000" y="150000"/>
                                    </p:animScale>
                                  </p:childTnLst>
                                </p:cTn>
                              </p:par>
                            </p:childTnLst>
                          </p:cTn>
                        </p:par>
                      </p:childTnLst>
                    </p:cTn>
                  </p:par>
                </p:childTnLst>
              </p:cTn>
              <p:nextCondLst>
                <p:cond evt="onClick" delay="0">
                  <p:tgtEl>
                    <p:spTgt spid="4103"/>
                  </p:tgtEl>
                </p:cond>
              </p:nextCondLst>
            </p:seq>
          </p:childTnLst>
        </p:cTn>
      </p:par>
    </p:tnLst>
    <p:bldLst>
      <p:bldP spid="4098" grpId="0"/>
      <p:bldP spid="4099" grpId="0"/>
      <p:bldP spid="4099" grpId="1"/>
      <p:bldP spid="4100" grpId="0"/>
      <p:bldP spid="4100" grpId="1"/>
      <p:bldP spid="4101" grpId="0"/>
      <p:bldP spid="4101" grpId="1"/>
      <p:bldP spid="4101" grpId="2"/>
      <p:bldP spid="4106" grpId="0" animBg="1"/>
      <p:bldP spid="4106" grpId="1" animBg="1"/>
      <p:bldP spid="4107" grpId="0" animBg="1"/>
      <p:bldP spid="4107" grpId="1" animBg="1"/>
      <p:bldP spid="4108" grpId="0" animBg="1"/>
      <p:bldP spid="410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ChangeArrowheads="1"/>
          </p:cNvSpPr>
          <p:nvPr/>
        </p:nvSpPr>
        <p:spPr bwMode="auto">
          <a:xfrm>
            <a:off x="611188" y="5187950"/>
            <a:ext cx="5761037" cy="762000"/>
          </a:xfrm>
          <a:prstGeom prst="rect">
            <a:avLst/>
          </a:prstGeom>
          <a:solidFill>
            <a:srgbClr val="FF3300"/>
          </a:solidFill>
          <a:ln w="9525">
            <a:solidFill>
              <a:schemeClr val="tx1"/>
            </a:solidFill>
            <a:miter lim="800000"/>
            <a:headEnd/>
            <a:tailEnd/>
          </a:ln>
        </p:spPr>
        <p:txBody>
          <a:bodyPr wrap="none" anchor="ctr"/>
          <a:lstStyle/>
          <a:p>
            <a:pPr eaLnBrk="1" hangingPunct="1"/>
            <a:endParaRPr lang="en-US"/>
          </a:p>
        </p:txBody>
      </p:sp>
      <p:sp>
        <p:nvSpPr>
          <p:cNvPr id="6147" name="Rectangle 7"/>
          <p:cNvSpPr>
            <a:spLocks noChangeArrowheads="1"/>
          </p:cNvSpPr>
          <p:nvPr/>
        </p:nvSpPr>
        <p:spPr bwMode="auto">
          <a:xfrm>
            <a:off x="539750" y="5229225"/>
            <a:ext cx="6588125" cy="685800"/>
          </a:xfrm>
          <a:prstGeom prst="rect">
            <a:avLst/>
          </a:prstGeom>
          <a:noFill/>
          <a:ln w="9525">
            <a:noFill/>
            <a:miter lim="800000"/>
            <a:headEnd/>
            <a:tailEnd/>
          </a:ln>
        </p:spPr>
        <p:txBody>
          <a:bodyPr anchor="ctr"/>
          <a:lstStyle/>
          <a:p>
            <a:pPr algn="just" eaLnBrk="1" hangingPunct="1"/>
            <a:r>
              <a:rPr lang="en-US" sz="3200">
                <a:solidFill>
                  <a:srgbClr val="FF0000"/>
                </a:solidFill>
              </a:rPr>
              <a:t>d</a:t>
            </a:r>
            <a:r>
              <a:rPr lang="en-US" sz="3200">
                <a:solidFill>
                  <a:schemeClr val="tx2"/>
                </a:solidFill>
              </a:rPr>
              <a:t>. Tất cả các ý trên đều đúng .</a:t>
            </a:r>
          </a:p>
        </p:txBody>
      </p:sp>
      <p:sp>
        <p:nvSpPr>
          <p:cNvPr id="6148" name="Rectangle 2"/>
          <p:cNvSpPr>
            <a:spLocks noChangeArrowheads="1"/>
          </p:cNvSpPr>
          <p:nvPr/>
        </p:nvSpPr>
        <p:spPr bwMode="auto">
          <a:xfrm>
            <a:off x="368300" y="228600"/>
            <a:ext cx="8610600" cy="1371600"/>
          </a:xfrm>
          <a:prstGeom prst="rect">
            <a:avLst/>
          </a:prstGeom>
          <a:noFill/>
          <a:ln w="9525">
            <a:noFill/>
            <a:miter lim="800000"/>
            <a:headEnd/>
            <a:tailEnd/>
          </a:ln>
        </p:spPr>
        <p:txBody>
          <a:bodyPr anchor="ctr"/>
          <a:lstStyle/>
          <a:p>
            <a:pPr eaLnBrk="1" hangingPunct="1"/>
            <a:r>
              <a:rPr lang="en-US" sz="3200">
                <a:solidFill>
                  <a:schemeClr val="tx2"/>
                </a:solidFill>
              </a:rPr>
              <a:t> Nhà Trần quan tâm đến việc đắp đê phòng chống lụt bão thế nào?</a:t>
            </a:r>
            <a:r>
              <a:rPr lang="en-US" sz="3200" b="1">
                <a:solidFill>
                  <a:srgbClr val="336600"/>
                </a:solidFill>
              </a:rPr>
              <a:t/>
            </a:r>
            <a:br>
              <a:rPr lang="en-US" sz="3200" b="1">
                <a:solidFill>
                  <a:srgbClr val="336600"/>
                </a:solidFill>
              </a:rPr>
            </a:br>
            <a:endParaRPr lang="en-US" sz="3200">
              <a:solidFill>
                <a:schemeClr val="tx2"/>
              </a:solidFill>
            </a:endParaRPr>
          </a:p>
        </p:txBody>
      </p:sp>
      <p:sp>
        <p:nvSpPr>
          <p:cNvPr id="6149" name="Rectangle 3"/>
          <p:cNvSpPr>
            <a:spLocks noChangeArrowheads="1"/>
          </p:cNvSpPr>
          <p:nvPr/>
        </p:nvSpPr>
        <p:spPr bwMode="auto">
          <a:xfrm>
            <a:off x="457200" y="2057400"/>
            <a:ext cx="8305800" cy="685800"/>
          </a:xfrm>
          <a:prstGeom prst="rect">
            <a:avLst/>
          </a:prstGeom>
          <a:noFill/>
          <a:ln w="9525">
            <a:noFill/>
            <a:miter lim="800000"/>
            <a:headEnd/>
            <a:tailEnd/>
          </a:ln>
        </p:spPr>
        <p:txBody>
          <a:bodyPr anchor="ctr"/>
          <a:lstStyle/>
          <a:p>
            <a:pPr algn="just" eaLnBrk="1" hangingPunct="1"/>
            <a:r>
              <a:rPr lang="en-US" sz="3200">
                <a:solidFill>
                  <a:srgbClr val="FF0000"/>
                </a:solidFill>
              </a:rPr>
              <a:t>a</a:t>
            </a:r>
            <a:r>
              <a:rPr lang="en-US" sz="3200">
                <a:solidFill>
                  <a:schemeClr val="tx2"/>
                </a:solidFill>
              </a:rPr>
              <a:t>. Đặt chức quan Hà đê sứ để trông coi việc đắp đê.</a:t>
            </a:r>
          </a:p>
        </p:txBody>
      </p:sp>
      <p:sp>
        <p:nvSpPr>
          <p:cNvPr id="6150" name="Rectangle 4"/>
          <p:cNvSpPr>
            <a:spLocks noChangeArrowheads="1"/>
          </p:cNvSpPr>
          <p:nvPr/>
        </p:nvSpPr>
        <p:spPr bwMode="auto">
          <a:xfrm>
            <a:off x="422275" y="2895600"/>
            <a:ext cx="8763000" cy="685800"/>
          </a:xfrm>
          <a:prstGeom prst="rect">
            <a:avLst/>
          </a:prstGeom>
          <a:noFill/>
          <a:ln w="9525">
            <a:noFill/>
            <a:miter lim="800000"/>
            <a:headEnd/>
            <a:tailEnd/>
          </a:ln>
        </p:spPr>
        <p:txBody>
          <a:bodyPr anchor="ctr"/>
          <a:lstStyle/>
          <a:p>
            <a:pPr algn="just" eaLnBrk="1" hangingPunct="1"/>
            <a:r>
              <a:rPr lang="en-US" sz="3200">
                <a:solidFill>
                  <a:schemeClr val="tx2"/>
                </a:solidFill>
              </a:rPr>
              <a:t/>
            </a:r>
            <a:br>
              <a:rPr lang="en-US" sz="3200">
                <a:solidFill>
                  <a:schemeClr val="tx2"/>
                </a:solidFill>
              </a:rPr>
            </a:br>
            <a:r>
              <a:rPr lang="en-US" sz="3200">
                <a:solidFill>
                  <a:srgbClr val="FF0000"/>
                </a:solidFill>
              </a:rPr>
              <a:t>b</a:t>
            </a:r>
            <a:r>
              <a:rPr lang="en-US" sz="3200">
                <a:solidFill>
                  <a:schemeClr val="tx2"/>
                </a:solidFill>
              </a:rPr>
              <a:t>. Đặt ra  lệ  mọi người đều phải tham gia đắp đê.</a:t>
            </a:r>
          </a:p>
        </p:txBody>
      </p:sp>
      <p:sp>
        <p:nvSpPr>
          <p:cNvPr id="6151" name="Rectangle 5"/>
          <p:cNvSpPr>
            <a:spLocks noChangeArrowheads="1"/>
          </p:cNvSpPr>
          <p:nvPr/>
        </p:nvSpPr>
        <p:spPr bwMode="auto">
          <a:xfrm>
            <a:off x="395288" y="3933825"/>
            <a:ext cx="8382000" cy="990600"/>
          </a:xfrm>
          <a:prstGeom prst="rect">
            <a:avLst/>
          </a:prstGeom>
          <a:noFill/>
          <a:ln w="9525">
            <a:noFill/>
            <a:miter lim="800000"/>
            <a:headEnd/>
            <a:tailEnd/>
          </a:ln>
        </p:spPr>
        <p:txBody>
          <a:bodyPr anchor="ctr"/>
          <a:lstStyle/>
          <a:p>
            <a:pPr algn="just" eaLnBrk="1" hangingPunct="1"/>
            <a:r>
              <a:rPr lang="en-US" sz="3200">
                <a:solidFill>
                  <a:srgbClr val="FF0000"/>
                </a:solidFill>
              </a:rPr>
              <a:t>c</a:t>
            </a:r>
            <a:r>
              <a:rPr lang="en-US" sz="3200">
                <a:solidFill>
                  <a:schemeClr val="tx2"/>
                </a:solidFill>
              </a:rPr>
              <a:t>. Hằng năm, con trai từ 18 tuổi trở lên phải dành một ngày tham gia việc đắp đê. </a:t>
            </a:r>
          </a:p>
        </p:txBody>
      </p:sp>
      <p:sp>
        <p:nvSpPr>
          <p:cNvPr id="6152" name="Rectangle 8"/>
          <p:cNvSpPr>
            <a:spLocks noGrp="1" noChangeArrowheads="1"/>
          </p:cNvSpPr>
          <p:nvPr>
            <p:ph type="title"/>
          </p:nvPr>
        </p:nvSpPr>
        <p:spPr>
          <a:xfrm>
            <a:off x="468313" y="0"/>
            <a:ext cx="8229600" cy="1371600"/>
          </a:xfrm>
        </p:spPr>
        <p:txBody>
          <a:bodyPr/>
          <a:lstStyle/>
          <a:p>
            <a:pPr eaLnBrk="1" hangingPunct="1"/>
            <a:r>
              <a:rPr lang="en-US" smtClean="0"/>
              <a:t>  </a:t>
            </a:r>
          </a:p>
        </p:txBody>
      </p:sp>
      <p:sp>
        <p:nvSpPr>
          <p:cNvPr id="6153" name="AutoShape 9">
            <a:hlinkClick r:id="rId3" action="ppaction://hlinksldjump" highlightClick="1">
              <a:snd r:embed="rId4" name="camera.wav" builtIn="1"/>
            </a:hlinkClick>
          </p:cNvPr>
          <p:cNvSpPr>
            <a:spLocks noChangeArrowheads="1"/>
          </p:cNvSpPr>
          <p:nvPr/>
        </p:nvSpPr>
        <p:spPr bwMode="auto">
          <a:xfrm>
            <a:off x="8101013" y="5876925"/>
            <a:ext cx="1042987" cy="981075"/>
          </a:xfrm>
          <a:prstGeom prst="actionButtonHome">
            <a:avLst/>
          </a:prstGeom>
          <a:solidFill>
            <a:srgbClr val="33CC33"/>
          </a:solidFill>
          <a:ln w="9525">
            <a:no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additive="base">
                                        <p:cTn id="7" dur="500" fill="hold"/>
                                        <p:tgtEl>
                                          <p:spTgt spid="38918"/>
                                        </p:tgtEl>
                                        <p:attrNameLst>
                                          <p:attrName>ppt_x</p:attrName>
                                        </p:attrNameLst>
                                      </p:cBhvr>
                                      <p:tavLst>
                                        <p:tav tm="0">
                                          <p:val>
                                            <p:strVal val="#ppt_x"/>
                                          </p:val>
                                        </p:tav>
                                        <p:tav tm="100000">
                                          <p:val>
                                            <p:strVal val="#ppt_x"/>
                                          </p:val>
                                        </p:tav>
                                      </p:tavLst>
                                    </p:anim>
                                    <p:anim calcmode="lin" valueType="num">
                                      <p:cBhvr additive="base">
                                        <p:cTn id="8" dur="500" fill="hold"/>
                                        <p:tgtEl>
                                          <p:spTgt spid="389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5288" y="549275"/>
            <a:ext cx="8353425" cy="1066800"/>
          </a:xfrm>
          <a:prstGeom prst="rect">
            <a:avLst/>
          </a:prstGeom>
          <a:noFill/>
          <a:ln w="9525">
            <a:noFill/>
            <a:miter lim="800000"/>
            <a:headEnd/>
            <a:tailEnd/>
          </a:ln>
        </p:spPr>
        <p:txBody>
          <a:bodyPr>
            <a:spAutoFit/>
          </a:bodyPr>
          <a:lstStyle/>
          <a:p>
            <a:pPr eaLnBrk="1" hangingPunct="1">
              <a:spcBef>
                <a:spcPct val="50000"/>
              </a:spcBef>
            </a:pPr>
            <a:r>
              <a:rPr lang="en-US" sz="3200"/>
              <a:t>Nhà Trần thu được kết quả như thế nào trong công cuộc đắp đê?</a:t>
            </a:r>
          </a:p>
        </p:txBody>
      </p:sp>
      <p:sp>
        <p:nvSpPr>
          <p:cNvPr id="7171" name="Text Box 3"/>
          <p:cNvSpPr txBox="1">
            <a:spLocks noChangeArrowheads="1"/>
          </p:cNvSpPr>
          <p:nvPr/>
        </p:nvSpPr>
        <p:spPr bwMode="auto">
          <a:xfrm>
            <a:off x="250825" y="2565400"/>
            <a:ext cx="8893175" cy="2530475"/>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Ø"/>
            </a:pPr>
            <a:r>
              <a:rPr lang="en-US" sz="4000" u="sng">
                <a:solidFill>
                  <a:srgbClr val="FF0000"/>
                </a:solidFill>
              </a:rPr>
              <a:t>Đáp án</a:t>
            </a:r>
            <a:r>
              <a:rPr lang="en-US" sz="4000">
                <a:solidFill>
                  <a:srgbClr val="FF0000"/>
                </a:solidFill>
              </a:rPr>
              <a:t> :Hệ thống đê điều đã được hình thành dọc theo sông Hồng và các con sông lớn khác ở đồng bằng Bắc Bộ và Bắc Trung Bộ .</a:t>
            </a:r>
          </a:p>
        </p:txBody>
      </p:sp>
      <p:sp>
        <p:nvSpPr>
          <p:cNvPr id="7172" name="AutoShape 4">
            <a:hlinkClick r:id="rId2" action="ppaction://hlinksldjump" highlightClick="1">
              <a:snd r:embed="rId3" name="camera.wav" builtIn="1"/>
            </a:hlinkClick>
          </p:cNvPr>
          <p:cNvSpPr>
            <a:spLocks noChangeArrowheads="1"/>
          </p:cNvSpPr>
          <p:nvPr/>
        </p:nvSpPr>
        <p:spPr bwMode="auto">
          <a:xfrm>
            <a:off x="7956550" y="5876925"/>
            <a:ext cx="1187450" cy="981075"/>
          </a:xfrm>
          <a:prstGeom prst="actionButtonHome">
            <a:avLst/>
          </a:prstGeom>
          <a:solidFill>
            <a:srgbClr val="33CC33"/>
          </a:solidFill>
          <a:ln w="9525">
            <a:noFill/>
            <a:miter lim="800000"/>
            <a:headEnd/>
            <a:tailEnd/>
          </a:ln>
        </p:spPr>
        <p:txBody>
          <a:bodyPr wrap="none" anchor="ctr"/>
          <a:lstStyle/>
          <a:p>
            <a:pPr algn="ctr"/>
            <a:endParaRPr lang="en-US">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1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7171"/>
                                        </p:tgtEl>
                                        <p:attrNameLst>
                                          <p:attrName>style.visibility</p:attrName>
                                        </p:attrNameLst>
                                      </p:cBhvr>
                                      <p:to>
                                        <p:strVal val="visible"/>
                                      </p:to>
                                    </p:set>
                                    <p:anim calcmode="lin" valueType="num">
                                      <p:cBhvr>
                                        <p:cTn id="12" dur="1000" fill="hold"/>
                                        <p:tgtEl>
                                          <p:spTgt spid="7171"/>
                                        </p:tgtEl>
                                        <p:attrNameLst>
                                          <p:attrName>ppt_w</p:attrName>
                                        </p:attrNameLst>
                                      </p:cBhvr>
                                      <p:tavLst>
                                        <p:tav tm="0">
                                          <p:val>
                                            <p:fltVal val="0"/>
                                          </p:val>
                                        </p:tav>
                                        <p:tav tm="100000">
                                          <p:val>
                                            <p:strVal val="#ppt_w"/>
                                          </p:val>
                                        </p:tav>
                                      </p:tavLst>
                                    </p:anim>
                                    <p:anim calcmode="lin" valueType="num">
                                      <p:cBhvr>
                                        <p:cTn id="13" dur="1000" fill="hold"/>
                                        <p:tgtEl>
                                          <p:spTgt spid="7171"/>
                                        </p:tgtEl>
                                        <p:attrNameLst>
                                          <p:attrName>ppt_h</p:attrName>
                                        </p:attrNameLst>
                                      </p:cBhvr>
                                      <p:tavLst>
                                        <p:tav tm="0">
                                          <p:val>
                                            <p:fltVal val="0"/>
                                          </p:val>
                                        </p:tav>
                                        <p:tav tm="100000">
                                          <p:val>
                                            <p:strVal val="#ppt_h"/>
                                          </p:val>
                                        </p:tav>
                                      </p:tavLst>
                                    </p:anim>
                                    <p:anim calcmode="lin" valueType="num">
                                      <p:cBhvr>
                                        <p:cTn id="14" dur="1000" fill="hold"/>
                                        <p:tgtEl>
                                          <p:spTgt spid="7171"/>
                                        </p:tgtEl>
                                        <p:attrNameLst>
                                          <p:attrName>style.rotation</p:attrName>
                                        </p:attrNameLst>
                                      </p:cBhvr>
                                      <p:tavLst>
                                        <p:tav tm="0">
                                          <p:val>
                                            <p:fltVal val="90"/>
                                          </p:val>
                                        </p:tav>
                                        <p:tav tm="100000">
                                          <p:val>
                                            <p:fltVal val="0"/>
                                          </p:val>
                                        </p:tav>
                                      </p:tavLst>
                                    </p:anim>
                                    <p:animEffect transition="in" filter="fade">
                                      <p:cBhvr>
                                        <p:cTn id="15"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p:cNvPicPr>
            <a:picLocks noChangeAspect="1" noChangeArrowheads="1"/>
          </p:cNvPicPr>
          <p:nvPr>
            <p:ph type="body" idx="1"/>
          </p:nvPr>
        </p:nvPicPr>
        <p:blipFill>
          <a:blip r:embed="rId2"/>
          <a:srcRect/>
          <a:stretch>
            <a:fillRect/>
          </a:stretch>
        </p:blipFill>
        <p:spPr>
          <a:xfrm>
            <a:off x="827088" y="333375"/>
            <a:ext cx="7416800" cy="5705475"/>
          </a:xfrm>
          <a:noFill/>
        </p:spPr>
      </p:pic>
      <p:sp>
        <p:nvSpPr>
          <p:cNvPr id="61445" name="Text Box 5"/>
          <p:cNvSpPr txBox="1">
            <a:spLocks noChangeArrowheads="1"/>
          </p:cNvSpPr>
          <p:nvPr/>
        </p:nvSpPr>
        <p:spPr bwMode="auto">
          <a:xfrm>
            <a:off x="1187450" y="6021388"/>
            <a:ext cx="6608763" cy="519112"/>
          </a:xfrm>
          <a:prstGeom prst="rect">
            <a:avLst/>
          </a:prstGeom>
          <a:noFill/>
          <a:ln w="9525">
            <a:noFill/>
            <a:miter lim="800000"/>
            <a:headEnd/>
            <a:tailEnd/>
          </a:ln>
        </p:spPr>
        <p:txBody>
          <a:bodyPr wrap="none">
            <a:spAutoFit/>
          </a:bodyPr>
          <a:lstStyle/>
          <a:p>
            <a:r>
              <a:rPr lang="en-US" sz="2800" b="1">
                <a:solidFill>
                  <a:srgbClr val="FF0000"/>
                </a:solidFill>
              </a:rPr>
              <a:t>Các bô lão trong hội nghị Diên Hồng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2000" fill="hold"/>
                                        <p:tgtEl>
                                          <p:spTgt spid="61444"/>
                                        </p:tgtEl>
                                        <p:attrNameLst>
                                          <p:attrName>ppt_x</p:attrName>
                                        </p:attrNameLst>
                                      </p:cBhvr>
                                      <p:tavLst>
                                        <p:tav tm="0">
                                          <p:val>
                                            <p:strVal val="#ppt_x"/>
                                          </p:val>
                                        </p:tav>
                                        <p:tav tm="100000">
                                          <p:val>
                                            <p:strVal val="#ppt_x"/>
                                          </p:val>
                                        </p:tav>
                                      </p:tavLst>
                                    </p:anim>
                                    <p:anim calcmode="lin" valueType="num">
                                      <p:cBhvr additive="base">
                                        <p:cTn id="8" dur="2000" fill="hold"/>
                                        <p:tgtEl>
                                          <p:spTgt spid="614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1445"/>
                                        </p:tgtEl>
                                        <p:attrNameLst>
                                          <p:attrName>style.visibility</p:attrName>
                                        </p:attrNameLst>
                                      </p:cBhvr>
                                      <p:to>
                                        <p:strVal val="visible"/>
                                      </p:to>
                                    </p:set>
                                    <p:animEffect transition="in" filter="blinds(horizontal)">
                                      <p:cBhvr>
                                        <p:cTn id="13"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048000" y="819150"/>
            <a:ext cx="2819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t>Lịch sử</a:t>
            </a:r>
          </a:p>
        </p:txBody>
      </p:sp>
      <p:sp>
        <p:nvSpPr>
          <p:cNvPr id="39940" name="Text Box 4"/>
          <p:cNvSpPr txBox="1">
            <a:spLocks noChangeArrowheads="1"/>
          </p:cNvSpPr>
          <p:nvPr/>
        </p:nvSpPr>
        <p:spPr bwMode="auto">
          <a:xfrm>
            <a:off x="914400" y="1238250"/>
            <a:ext cx="7086600" cy="946150"/>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FF0000"/>
                </a:solidFill>
              </a:rPr>
              <a:t>Cuộc kháng chiến chống quân xâm lược Mông - Nguyên.</a:t>
            </a:r>
          </a:p>
        </p:txBody>
      </p:sp>
      <p:sp>
        <p:nvSpPr>
          <p:cNvPr id="39941" name="Rectangle 5"/>
          <p:cNvSpPr>
            <a:spLocks noGrp="1" noChangeArrowheads="1"/>
          </p:cNvSpPr>
          <p:nvPr>
            <p:ph type="title"/>
          </p:nvPr>
        </p:nvSpPr>
        <p:spPr>
          <a:xfrm>
            <a:off x="304800" y="2362200"/>
            <a:ext cx="8534400" cy="628650"/>
          </a:xfrm>
          <a:noFill/>
        </p:spPr>
        <p:txBody>
          <a:bodyPr/>
          <a:lstStyle/>
          <a:p>
            <a:pPr algn="just" eaLnBrk="1" hangingPunct="1"/>
            <a:r>
              <a:rPr lang="en-US" sz="2400" b="1" u="sng" smtClean="0">
                <a:solidFill>
                  <a:schemeClr val="folHlink"/>
                </a:solidFill>
              </a:rPr>
              <a:t>1. Ý chí quyết tâm đánh giăc của vua tôi nhà Trần</a:t>
            </a:r>
            <a:endParaRPr lang="en-US" sz="2400" smtClean="0">
              <a:solidFill>
                <a:schemeClr val="folHlink"/>
              </a:solidFill>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0-#ppt_w/2"/>
                                          </p:val>
                                        </p:tav>
                                        <p:tav tm="100000">
                                          <p:val>
                                            <p:strVal val="#ppt_x"/>
                                          </p:val>
                                        </p:tav>
                                      </p:tavLst>
                                    </p:anim>
                                    <p:anim calcmode="lin" valueType="num">
                                      <p:cBhvr additive="base">
                                        <p:cTn id="8"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0-#ppt_w/2"/>
                                          </p:val>
                                        </p:tav>
                                        <p:tav tm="100000">
                                          <p:val>
                                            <p:strVal val="#ppt_x"/>
                                          </p:val>
                                        </p:tav>
                                      </p:tavLst>
                                    </p:anim>
                                    <p:anim calcmode="lin" valueType="num">
                                      <p:cBhvr additive="base">
                                        <p:cTn id="1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solidFill>
                  <a:srgbClr val="0000FF"/>
                </a:solidFill>
              </a:rPr>
              <a:t>Những sự kiện chứng tỏ tinh thần quyết tâm chống giặc của quân dân nhà Trần</a:t>
            </a:r>
          </a:p>
        </p:txBody>
      </p:sp>
      <p:sp>
        <p:nvSpPr>
          <p:cNvPr id="76803" name="Rectangle 3"/>
          <p:cNvSpPr>
            <a:spLocks noGrp="1" noChangeArrowheads="1"/>
          </p:cNvSpPr>
          <p:nvPr>
            <p:ph type="body" idx="1"/>
          </p:nvPr>
        </p:nvSpPr>
        <p:spPr>
          <a:xfrm>
            <a:off x="468313" y="1412875"/>
            <a:ext cx="8291512" cy="5229225"/>
          </a:xfrm>
        </p:spPr>
        <p:txBody>
          <a:bodyPr/>
          <a:lstStyle/>
          <a:p>
            <a:pPr eaLnBrk="1" hangingPunct="1"/>
            <a:r>
              <a:rPr lang="en-US" sz="2800" smtClean="0">
                <a:solidFill>
                  <a:srgbClr val="00FFFF"/>
                </a:solidFill>
              </a:rPr>
              <a:t>+  Trần Thủ Độ khẳng khái trả lời:</a:t>
            </a:r>
            <a:r>
              <a:rPr lang="en-US" sz="2800" smtClean="0">
                <a:solidFill>
                  <a:srgbClr val="FF0000"/>
                </a:solidFill>
              </a:rPr>
              <a:t> </a:t>
            </a:r>
            <a:r>
              <a:rPr lang="en-US" sz="2800" b="1" smtClean="0">
                <a:solidFill>
                  <a:schemeClr val="folHlink"/>
                </a:solidFill>
              </a:rPr>
              <a:t>“ Đầu thần  chưa rơi xuống đất xin bệ hạ đừng lo.”</a:t>
            </a:r>
          </a:p>
          <a:p>
            <a:pPr eaLnBrk="1" hangingPunct="1"/>
            <a:r>
              <a:rPr lang="en-US" sz="2800" smtClean="0">
                <a:solidFill>
                  <a:srgbClr val="00FFFF"/>
                </a:solidFill>
              </a:rPr>
              <a:t>+  Điện Diên Hồng đã vang lên tiếng hô</a:t>
            </a:r>
            <a:r>
              <a:rPr lang="en-US" sz="2800" smtClean="0">
                <a:solidFill>
                  <a:srgbClr val="FF0000"/>
                </a:solidFill>
              </a:rPr>
              <a:t> </a:t>
            </a:r>
            <a:r>
              <a:rPr lang="en-US" sz="2800" smtClean="0">
                <a:solidFill>
                  <a:srgbClr val="00FFFF"/>
                </a:solidFill>
              </a:rPr>
              <a:t>đồng thanh của các bô lão:</a:t>
            </a:r>
            <a:r>
              <a:rPr lang="en-US" sz="2800" smtClean="0">
                <a:solidFill>
                  <a:srgbClr val="FF0000"/>
                </a:solidFill>
              </a:rPr>
              <a:t> </a:t>
            </a:r>
            <a:r>
              <a:rPr lang="en-US" sz="2800" b="1" smtClean="0">
                <a:solidFill>
                  <a:schemeClr val="folHlink"/>
                </a:solidFill>
              </a:rPr>
              <a:t>“Đánh!</a:t>
            </a:r>
            <a:r>
              <a:rPr lang="en-US" sz="2800" smtClean="0">
                <a:solidFill>
                  <a:schemeClr val="folHlink"/>
                </a:solidFill>
              </a:rPr>
              <a:t>”.</a:t>
            </a:r>
          </a:p>
          <a:p>
            <a:pPr eaLnBrk="1" hangingPunct="1"/>
            <a:r>
              <a:rPr lang="en-US" sz="2800" smtClean="0">
                <a:solidFill>
                  <a:srgbClr val="00FFFF"/>
                </a:solidFill>
              </a:rPr>
              <a:t>+  Trần Hưng Đạo viết bài Hịch tướng sĩ trong đó có câu:</a:t>
            </a:r>
            <a:r>
              <a:rPr lang="en-US" sz="2800" smtClean="0">
                <a:solidFill>
                  <a:srgbClr val="FF0000"/>
                </a:solidFill>
              </a:rPr>
              <a:t> </a:t>
            </a:r>
            <a:r>
              <a:rPr lang="en-US" sz="2800" b="1" smtClean="0">
                <a:solidFill>
                  <a:schemeClr val="folHlink"/>
                </a:solidFill>
              </a:rPr>
              <a:t>“Dẫu cho trăm thân này phơi ngòai nội cỏ,nghìn xác này gói trong da ngựa, ta cũng cam lòng”.</a:t>
            </a:r>
          </a:p>
          <a:p>
            <a:pPr eaLnBrk="1" hangingPunct="1"/>
            <a:r>
              <a:rPr lang="en-US" sz="2800" smtClean="0">
                <a:solidFill>
                  <a:srgbClr val="00FFFF"/>
                </a:solidFill>
              </a:rPr>
              <a:t>+  Các chiến sĩ tự </a:t>
            </a:r>
            <a:r>
              <a:rPr lang="en-US" sz="2800" u="sng" smtClean="0">
                <a:solidFill>
                  <a:srgbClr val="00FFFF"/>
                </a:solidFill>
              </a:rPr>
              <a:t>thích</a:t>
            </a:r>
            <a:r>
              <a:rPr lang="en-US" sz="2800" smtClean="0">
                <a:solidFill>
                  <a:srgbClr val="00FFFF"/>
                </a:solidFill>
              </a:rPr>
              <a:t> vào cánh tay hai</a:t>
            </a:r>
            <a:r>
              <a:rPr lang="en-US" sz="2800" smtClean="0">
                <a:solidFill>
                  <a:srgbClr val="FF0000"/>
                </a:solidFill>
              </a:rPr>
              <a:t> </a:t>
            </a:r>
            <a:r>
              <a:rPr lang="en-US" sz="2800" smtClean="0">
                <a:solidFill>
                  <a:srgbClr val="00FFFF"/>
                </a:solidFill>
              </a:rPr>
              <a:t>chữ :</a:t>
            </a:r>
            <a:r>
              <a:rPr lang="en-US" sz="2800" smtClean="0">
                <a:solidFill>
                  <a:srgbClr val="FF0000"/>
                </a:solidFill>
              </a:rPr>
              <a:t> </a:t>
            </a:r>
            <a:r>
              <a:rPr lang="en-US" sz="2800" smtClean="0">
                <a:solidFill>
                  <a:schemeClr val="folHlink"/>
                </a:solidFill>
              </a:rPr>
              <a:t>“</a:t>
            </a:r>
            <a:r>
              <a:rPr lang="en-US" sz="2800" b="1" smtClean="0">
                <a:solidFill>
                  <a:schemeClr val="folHlink"/>
                </a:solidFill>
              </a:rPr>
              <a:t>Sát Thát</a:t>
            </a:r>
            <a:r>
              <a:rPr lang="en-US" sz="2800" smtClean="0">
                <a:solidFill>
                  <a:schemeClr val="folHlink"/>
                </a:solidFill>
              </a:rPr>
              <a:t>”</a:t>
            </a:r>
            <a:r>
              <a:rPr lang="en-US" sz="2800" smtClean="0">
                <a:solidFill>
                  <a:srgbClr val="00FF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3419475" y="981075"/>
            <a:ext cx="1676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t>Lịch sử</a:t>
            </a:r>
          </a:p>
        </p:txBody>
      </p:sp>
      <p:sp>
        <p:nvSpPr>
          <p:cNvPr id="11267" name="Rectangle 4"/>
          <p:cNvSpPr>
            <a:spLocks noChangeArrowheads="1"/>
          </p:cNvSpPr>
          <p:nvPr/>
        </p:nvSpPr>
        <p:spPr bwMode="auto">
          <a:xfrm>
            <a:off x="1187450" y="1557338"/>
            <a:ext cx="6884988" cy="1587500"/>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FF0000"/>
                </a:solidFill>
              </a:rPr>
              <a:t>Cuộc kháng chiến chống quân xâm lược Mông - Nguyên.</a:t>
            </a:r>
          </a:p>
          <a:p>
            <a:pPr algn="ctr" eaLnBrk="1" hangingPunct="1">
              <a:spcBef>
                <a:spcPct val="50000"/>
              </a:spcBef>
            </a:pPr>
            <a:endParaRPr lang="en-US" sz="2800" b="1">
              <a:solidFill>
                <a:srgbClr val="FF0000"/>
              </a:solidFill>
            </a:endParaRPr>
          </a:p>
        </p:txBody>
      </p:sp>
      <p:sp>
        <p:nvSpPr>
          <p:cNvPr id="43013" name="Rectangle 5"/>
          <p:cNvSpPr>
            <a:spLocks noChangeArrowheads="1"/>
          </p:cNvSpPr>
          <p:nvPr/>
        </p:nvSpPr>
        <p:spPr bwMode="auto">
          <a:xfrm>
            <a:off x="250825" y="3141663"/>
            <a:ext cx="8458200" cy="457200"/>
          </a:xfrm>
          <a:prstGeom prst="rect">
            <a:avLst/>
          </a:prstGeom>
          <a:noFill/>
          <a:ln w="9525">
            <a:noFill/>
            <a:miter lim="800000"/>
            <a:headEnd/>
            <a:tailEnd/>
          </a:ln>
          <a:effectLst/>
        </p:spPr>
        <p:txBody>
          <a:bodyPr>
            <a:spAutoFit/>
          </a:bodyPr>
          <a:lstStyle/>
          <a:p>
            <a:pPr eaLnBrk="1" hangingPunct="1">
              <a:defRPr/>
            </a:pPr>
            <a:r>
              <a:rPr lang="en-US" sz="2400" b="1" u="sng">
                <a:solidFill>
                  <a:schemeClr val="folHlink"/>
                </a:solidFill>
                <a:effectLst>
                  <a:outerShdw blurRad="38100" dist="38100" dir="2700000" algn="tl">
                    <a:srgbClr val="C0C0C0"/>
                  </a:outerShdw>
                </a:effectLst>
                <a:latin typeface="Arial"/>
              </a:rPr>
              <a:t>1.</a:t>
            </a:r>
            <a:r>
              <a:rPr lang="en-US" sz="2000" b="1" u="sng">
                <a:solidFill>
                  <a:schemeClr val="folHlink"/>
                </a:solidFill>
                <a:effectLst>
                  <a:outerShdw blurRad="38100" dist="38100" dir="2700000" algn="tl">
                    <a:srgbClr val="C0C0C0"/>
                  </a:outerShdw>
                </a:effectLst>
                <a:latin typeface="Arial"/>
              </a:rPr>
              <a:t> </a:t>
            </a:r>
            <a:r>
              <a:rPr lang="en-US" sz="2400" b="1" u="sng">
                <a:solidFill>
                  <a:schemeClr val="folHlink"/>
                </a:solidFill>
                <a:effectLst>
                  <a:outerShdw blurRad="38100" dist="38100" dir="2700000" algn="tl">
                    <a:srgbClr val="C0C0C0"/>
                  </a:outerShdw>
                </a:effectLst>
                <a:latin typeface="Arial"/>
              </a:rPr>
              <a:t>Ý chí quyết tâm đánh giăc của vua tôi nhà Trần</a:t>
            </a:r>
          </a:p>
        </p:txBody>
      </p:sp>
      <p:sp>
        <p:nvSpPr>
          <p:cNvPr id="43016" name="Rectangle 8"/>
          <p:cNvSpPr>
            <a:spLocks noChangeArrowheads="1"/>
          </p:cNvSpPr>
          <p:nvPr/>
        </p:nvSpPr>
        <p:spPr bwMode="auto">
          <a:xfrm>
            <a:off x="250825" y="4076700"/>
            <a:ext cx="8534400" cy="830263"/>
          </a:xfrm>
          <a:prstGeom prst="rect">
            <a:avLst/>
          </a:prstGeom>
          <a:noFill/>
          <a:ln w="9525">
            <a:noFill/>
            <a:miter lim="800000"/>
            <a:headEnd/>
            <a:tailEnd/>
          </a:ln>
        </p:spPr>
        <p:txBody>
          <a:bodyPr>
            <a:spAutoFit/>
          </a:bodyPr>
          <a:lstStyle/>
          <a:p>
            <a:pPr eaLnBrk="1" hangingPunct="1"/>
            <a:r>
              <a:rPr lang="en-US" sz="2400" b="1" u="sng">
                <a:solidFill>
                  <a:schemeClr val="folHlink"/>
                </a:solidFill>
              </a:rPr>
              <a:t>2.Kế sách đánh giặc của vua tôi nhà Trần và kết quả của cuộc kháng chiến.</a:t>
            </a:r>
            <a:r>
              <a:rPr lang="en-US" sz="2400">
                <a:solidFill>
                  <a:schemeClr val="folHlink"/>
                </a:solidFill>
              </a:rPr>
              <a:t> </a:t>
            </a:r>
            <a:endParaRPr lang="en-US" sz="2400" u="sng">
              <a:solidFill>
                <a:schemeClr val="folHlink"/>
              </a:solidFill>
            </a:endParaRPr>
          </a:p>
        </p:txBody>
      </p:sp>
      <p:sp>
        <p:nvSpPr>
          <p:cNvPr id="11270" name="Text Box 9">
            <a:hlinkClick r:id="rId2" action="ppaction://hlinksldjump"/>
          </p:cNvPr>
          <p:cNvSpPr txBox="1">
            <a:spLocks noChangeArrowheads="1"/>
          </p:cNvSpPr>
          <p:nvPr/>
        </p:nvSpPr>
        <p:spPr bwMode="auto">
          <a:xfrm>
            <a:off x="8305800" y="6400800"/>
            <a:ext cx="838200" cy="457200"/>
          </a:xfrm>
          <a:prstGeom prst="rect">
            <a:avLst/>
          </a:prstGeom>
          <a:noFill/>
          <a:ln w="9525">
            <a:noFill/>
            <a:miter lim="800000"/>
            <a:headEnd/>
            <a:tailEnd/>
          </a:ln>
        </p:spPr>
        <p:txBody>
          <a:bodyPr>
            <a:spAutoFit/>
          </a:bodyPr>
          <a:lstStyle/>
          <a:p>
            <a:pPr eaLnBrk="1" hangingPunct="1">
              <a:spcBef>
                <a:spcPct val="50000"/>
              </a:spcBef>
            </a:pPr>
            <a:endParaRPr lang="en-US" sz="2400">
              <a:solidFill>
                <a:srgbClr val="CC000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p:cTn id="7" dur="1000" fill="hold"/>
                                        <p:tgtEl>
                                          <p:spTgt spid="43016"/>
                                        </p:tgtEl>
                                        <p:attrNameLst>
                                          <p:attrName>ppt_w</p:attrName>
                                        </p:attrNameLst>
                                      </p:cBhvr>
                                      <p:tavLst>
                                        <p:tav tm="0">
                                          <p:val>
                                            <p:fltVal val="0"/>
                                          </p:val>
                                        </p:tav>
                                        <p:tav tm="100000">
                                          <p:val>
                                            <p:strVal val="#ppt_w"/>
                                          </p:val>
                                        </p:tav>
                                      </p:tavLst>
                                    </p:anim>
                                    <p:anim calcmode="lin" valueType="num">
                                      <p:cBhvr>
                                        <p:cTn id="8" dur="1000" fill="hold"/>
                                        <p:tgtEl>
                                          <p:spTgt spid="43016"/>
                                        </p:tgtEl>
                                        <p:attrNameLst>
                                          <p:attrName>ppt_h</p:attrName>
                                        </p:attrNameLst>
                                      </p:cBhvr>
                                      <p:tavLst>
                                        <p:tav tm="0">
                                          <p:val>
                                            <p:fltVal val="0"/>
                                          </p:val>
                                        </p:tav>
                                        <p:tav tm="100000">
                                          <p:val>
                                            <p:strVal val="#ppt_h"/>
                                          </p:val>
                                        </p:tav>
                                      </p:tavLst>
                                    </p:anim>
                                    <p:anim calcmode="lin" valueType="num">
                                      <p:cBhvr>
                                        <p:cTn id="9" dur="1000" fill="hold"/>
                                        <p:tgtEl>
                                          <p:spTgt spid="430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1399</TotalTime>
  <Words>1231</Words>
  <Application>Microsoft Office PowerPoint</Application>
  <PresentationFormat>On-screen Show (4:3)</PresentationFormat>
  <Paragraphs>103</Paragraphs>
  <Slides>28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Wingdings</vt:lpstr>
      <vt:lpstr>Lucida Sans</vt:lpstr>
      <vt:lpstr>VNI-Times</vt:lpstr>
      <vt:lpstr>Default Design</vt:lpstr>
      <vt:lpstr>Slide 1</vt:lpstr>
      <vt:lpstr>Slide 2</vt:lpstr>
      <vt:lpstr>Slide 3</vt:lpstr>
      <vt:lpstr>  </vt:lpstr>
      <vt:lpstr>Slide 5</vt:lpstr>
      <vt:lpstr>Slide 6</vt:lpstr>
      <vt:lpstr>1. Ý chí quyết tâm đánh giăc của vua tôi nhà Trần</vt:lpstr>
      <vt:lpstr>Những sự kiện chứng tỏ tinh thần quyết tâm chống giặc của quân dân nhà Trần</vt:lpstr>
      <vt:lpstr>Slide 9</vt:lpstr>
      <vt:lpstr>Slide 10</vt:lpstr>
      <vt:lpstr>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TRẦN QUỐC TOẢN</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TanTienGia</dc:creator>
  <cp:lastModifiedBy>CSTeam</cp:lastModifiedBy>
  <cp:revision>180</cp:revision>
  <dcterms:created xsi:type="dcterms:W3CDTF">2007-11-16T09:48:37Z</dcterms:created>
  <dcterms:modified xsi:type="dcterms:W3CDTF">2016-06-30T01:16:26Z</dcterms:modified>
</cp:coreProperties>
</file>